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webextensions/webextension2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91" r:id="rId2"/>
    <p:sldMasterId id="2147483672" r:id="rId3"/>
  </p:sldMasterIdLst>
  <p:notesMasterIdLst>
    <p:notesMasterId r:id="rId19"/>
  </p:notesMasterIdLst>
  <p:handoutMasterIdLst>
    <p:handoutMasterId r:id="rId20"/>
  </p:handoutMasterIdLst>
  <p:sldIdLst>
    <p:sldId id="270" r:id="rId4"/>
    <p:sldId id="259" r:id="rId5"/>
    <p:sldId id="287" r:id="rId6"/>
    <p:sldId id="288" r:id="rId7"/>
    <p:sldId id="289" r:id="rId8"/>
    <p:sldId id="290" r:id="rId9"/>
    <p:sldId id="291" r:id="rId10"/>
    <p:sldId id="278" r:id="rId11"/>
    <p:sldId id="282" r:id="rId12"/>
    <p:sldId id="283" r:id="rId13"/>
    <p:sldId id="284" r:id="rId14"/>
    <p:sldId id="280" r:id="rId15"/>
    <p:sldId id="281" r:id="rId16"/>
    <p:sldId id="285" r:id="rId17"/>
    <p:sldId id="286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first slide" id="{EBA04D78-D1FF-49F4-BDD6-03EE135E606E}">
          <p14:sldIdLst>
            <p14:sldId id="270"/>
          </p14:sldIdLst>
        </p14:section>
        <p14:section name="List of contents" id="{65043596-36B7-4360-BB5C-7A99EFAEC5C9}">
          <p14:sldIdLst>
            <p14:sldId id="259"/>
            <p14:sldId id="287"/>
            <p14:sldId id="288"/>
            <p14:sldId id="289"/>
            <p14:sldId id="290"/>
            <p14:sldId id="291"/>
            <p14:sldId id="278"/>
            <p14:sldId id="282"/>
            <p14:sldId id="283"/>
            <p14:sldId id="284"/>
            <p14:sldId id="280"/>
            <p14:sldId id="281"/>
            <p14:sldId id="285"/>
            <p14:sldId id="286"/>
          </p14:sldIdLst>
        </p14:section>
        <p14:section name="Title, main slides" id="{B26F6679-C236-4D3D-BC2F-CAE5ED400718}">
          <p14:sldIdLst/>
        </p14:section>
        <p14:section name="bibliography" id="{2ECB0A3B-7D16-4F98-AD6A-5308DF7BF078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8ECEFA"/>
    <a:srgbClr val="92C6E6"/>
    <a:srgbClr val="80D2F7"/>
    <a:srgbClr val="7ED1F7"/>
    <a:srgbClr val="A1DFFD"/>
    <a:srgbClr val="C0F5FF"/>
    <a:srgbClr val="3C96FA"/>
    <a:srgbClr val="BDE5F9"/>
    <a:srgbClr val="C1E5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0" autoAdjust="0"/>
    <p:restoredTop sz="94660"/>
  </p:normalViewPr>
  <p:slideViewPr>
    <p:cSldViewPr snapToGrid="0">
      <p:cViewPr varScale="1">
        <p:scale>
          <a:sx n="81" d="100"/>
          <a:sy n="81" d="100"/>
        </p:scale>
        <p:origin x="662" y="4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5" d="100"/>
          <a:sy n="55" d="100"/>
        </p:scale>
        <p:origin x="-2166" y="-10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" Type="http://schemas.openxmlformats.org/officeDocument/2006/relationships/slideMaster" Target="slideMasters/slideMaster3.xml"/><Relationship Id="rId21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F984966E-98CC-6A78-1424-04B6E1F2673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9153D721-EFB9-BC0E-1DC1-4F7A40F3125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753E7D-EEC7-43DF-AF05-49FE1E0C7B25}" type="datetimeFigureOut">
              <a:rPr lang="de-DE" smtClean="0"/>
              <a:pPr/>
              <a:t>10.11.2025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7BF23EC-0BC1-545E-D00A-3466D800025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716600C-B63A-8960-82FD-8DC4BB46C81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1B05C7-DCB9-437C-9E32-70E813415345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9509784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52B7C8-164C-4140-932B-122F288D33CD}" type="datetimeFigureOut">
              <a:rPr lang="en-GB" smtClean="0"/>
              <a:pPr/>
              <a:t>10/11/2025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23327E-A3FE-4279-B080-AD6DAF9EDC3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567912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mybib.com/tools/ieee-citation-generator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 of tea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8B5CAFF-79AF-87AE-7EAE-604CC93E764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458857" y="1978025"/>
            <a:ext cx="4894943" cy="4351338"/>
          </a:xfrm>
        </p:spPr>
        <p:txBody>
          <a:bodyPr>
            <a:normAutofit/>
          </a:bodyPr>
          <a:lstStyle>
            <a:lvl1pPr marL="514350" indent="-514350">
              <a:buFont typeface="+mj-lt"/>
              <a:buAutoNum type="arabicPeriod"/>
              <a:defRPr sz="2200"/>
            </a:lvl1pPr>
            <a:lvl2pPr marL="457200" indent="0">
              <a:buFont typeface="Arial" panose="020B0604020202020204" pitchFamily="34" charset="0"/>
              <a:buNone/>
              <a:defRPr sz="2200"/>
            </a:lvl2pPr>
          </a:lstStyle>
          <a:p>
            <a:pPr lvl="1"/>
            <a:r>
              <a:rPr lang="de-DE" dirty="0"/>
              <a:t>12. </a:t>
            </a:r>
            <a:r>
              <a:rPr lang="de-DE" dirty="0" err="1"/>
              <a:t>Machine</a:t>
            </a:r>
            <a:r>
              <a:rPr lang="de-DE" dirty="0"/>
              <a:t> </a:t>
            </a:r>
            <a:r>
              <a:rPr lang="de-DE" dirty="0" err="1"/>
              <a:t>Bed</a:t>
            </a:r>
            <a:r>
              <a:rPr lang="de-DE" dirty="0"/>
              <a:t> &amp; Yaw System  </a:t>
            </a:r>
          </a:p>
          <a:p>
            <a:pPr lvl="1"/>
            <a:r>
              <a:rPr lang="de-DE" dirty="0"/>
              <a:t>13. Tower  </a:t>
            </a:r>
          </a:p>
          <a:p>
            <a:pPr lvl="1"/>
            <a:r>
              <a:rPr lang="de-DE" dirty="0"/>
              <a:t>14. </a:t>
            </a:r>
            <a:r>
              <a:rPr lang="de-DE" dirty="0" err="1"/>
              <a:t>Foundation</a:t>
            </a:r>
            <a:r>
              <a:rPr lang="de-DE" dirty="0"/>
              <a:t>  </a:t>
            </a:r>
          </a:p>
          <a:p>
            <a:pPr lvl="1"/>
            <a:r>
              <a:rPr lang="de-DE" dirty="0"/>
              <a:t>15. Storage System </a:t>
            </a:r>
          </a:p>
          <a:p>
            <a:pPr lvl="1"/>
            <a:endParaRPr lang="de-DE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62E2414-A9F3-5C69-E3A8-481E091525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Teams</a:t>
            </a:r>
          </a:p>
        </p:txBody>
      </p:sp>
      <p:cxnSp>
        <p:nvCxnSpPr>
          <p:cNvPr id="9" name="Straight Connector 5">
            <a:extLst>
              <a:ext uri="{FF2B5EF4-FFF2-40B4-BE49-F238E27FC236}">
                <a16:creationId xmlns:a16="http://schemas.microsoft.com/office/drawing/2014/main" id="{66EB7C6A-45A8-A327-54B4-9E3A0BCAC0B4}"/>
              </a:ext>
            </a:extLst>
          </p:cNvPr>
          <p:cNvCxnSpPr>
            <a:cxnSpLocks/>
          </p:cNvCxnSpPr>
          <p:nvPr userDrawn="1"/>
        </p:nvCxnSpPr>
        <p:spPr>
          <a:xfrm>
            <a:off x="838200" y="1251708"/>
            <a:ext cx="10515600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2466CB9-E665-36BA-2132-8519CA303C97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1978025"/>
            <a:ext cx="4894943" cy="4351338"/>
          </a:xfrm>
        </p:spPr>
        <p:txBody>
          <a:bodyPr>
            <a:normAutofit/>
          </a:bodyPr>
          <a:lstStyle>
            <a:lvl1pPr marL="514350" indent="-514350">
              <a:buFont typeface="+mj-lt"/>
              <a:buAutoNum type="arabicPeriod"/>
              <a:defRPr sz="2200"/>
            </a:lvl1pPr>
            <a:lvl2pPr marL="457200" indent="0" algn="l">
              <a:buFont typeface="Arial" panose="020B0604020202020204" pitchFamily="34" charset="0"/>
              <a:buNone/>
              <a:defRPr sz="2200"/>
            </a:lvl2pPr>
          </a:lstStyle>
          <a:p>
            <a:pPr lvl="1"/>
            <a:r>
              <a:rPr lang="de-DE" dirty="0"/>
              <a:t>1.  </a:t>
            </a:r>
            <a:r>
              <a:rPr lang="de-DE" dirty="0" err="1"/>
              <a:t>Windfarm</a:t>
            </a:r>
            <a:r>
              <a:rPr lang="de-DE" dirty="0"/>
              <a:t> Project Development  </a:t>
            </a:r>
          </a:p>
          <a:p>
            <a:pPr lvl="1"/>
            <a:r>
              <a:rPr lang="de-DE" dirty="0"/>
              <a:t>2.  Loads and Dynamics  </a:t>
            </a:r>
          </a:p>
          <a:p>
            <a:pPr lvl="1"/>
            <a:r>
              <a:rPr lang="de-DE" dirty="0"/>
              <a:t>3.  Feedback Controller  </a:t>
            </a:r>
          </a:p>
          <a:p>
            <a:pPr lvl="1"/>
            <a:r>
              <a:rPr lang="de-DE" dirty="0"/>
              <a:t>4.  Lidar-</a:t>
            </a:r>
            <a:r>
              <a:rPr lang="de-DE" dirty="0" err="1"/>
              <a:t>Assisted</a:t>
            </a:r>
            <a:r>
              <a:rPr lang="de-DE" dirty="0"/>
              <a:t> Controller  </a:t>
            </a:r>
          </a:p>
          <a:p>
            <a:pPr lvl="1"/>
            <a:r>
              <a:rPr lang="de-DE" dirty="0"/>
              <a:t>5.  Rotor Blade </a:t>
            </a:r>
            <a:r>
              <a:rPr lang="de-DE" dirty="0" err="1"/>
              <a:t>Aerodynamics</a:t>
            </a:r>
            <a:r>
              <a:rPr lang="de-DE" dirty="0"/>
              <a:t>  </a:t>
            </a:r>
          </a:p>
          <a:p>
            <a:pPr lvl="1"/>
            <a:r>
              <a:rPr lang="de-DE" dirty="0"/>
              <a:t>6.  Rotor Blade </a:t>
            </a:r>
            <a:r>
              <a:rPr lang="de-DE" dirty="0" err="1"/>
              <a:t>Structures</a:t>
            </a:r>
            <a:r>
              <a:rPr lang="de-DE" dirty="0"/>
              <a:t>  </a:t>
            </a:r>
          </a:p>
          <a:p>
            <a:pPr lvl="1"/>
            <a:r>
              <a:rPr lang="de-DE" dirty="0"/>
              <a:t>7.  </a:t>
            </a:r>
            <a:r>
              <a:rPr lang="de-DE" dirty="0" err="1"/>
              <a:t>Electrical</a:t>
            </a:r>
            <a:r>
              <a:rPr lang="de-DE" dirty="0"/>
              <a:t> </a:t>
            </a:r>
            <a:r>
              <a:rPr lang="de-DE" dirty="0" err="1"/>
              <a:t>Drivetrain</a:t>
            </a:r>
            <a:r>
              <a:rPr lang="de-DE" dirty="0"/>
              <a:t> (EDT)  </a:t>
            </a:r>
          </a:p>
          <a:p>
            <a:pPr lvl="1"/>
            <a:r>
              <a:rPr lang="de-DE" dirty="0"/>
              <a:t>8.  </a:t>
            </a:r>
            <a:r>
              <a:rPr lang="de-DE" dirty="0" err="1"/>
              <a:t>Grid</a:t>
            </a:r>
            <a:r>
              <a:rPr lang="de-DE" dirty="0"/>
              <a:t> Code Development (GCD)  </a:t>
            </a:r>
          </a:p>
          <a:p>
            <a:pPr lvl="1"/>
            <a:r>
              <a:rPr lang="de-DE" dirty="0"/>
              <a:t>9.  Rotor Hub &amp; Pitch System  </a:t>
            </a:r>
          </a:p>
          <a:p>
            <a:pPr lvl="1"/>
            <a:r>
              <a:rPr lang="de-DE" dirty="0"/>
              <a:t>10. Rotor </a:t>
            </a:r>
            <a:r>
              <a:rPr lang="de-DE" dirty="0" err="1"/>
              <a:t>Bearing</a:t>
            </a:r>
            <a:r>
              <a:rPr lang="de-DE" dirty="0"/>
              <a:t> System  </a:t>
            </a:r>
          </a:p>
          <a:p>
            <a:pPr lvl="1"/>
            <a:r>
              <a:rPr lang="de-DE" dirty="0"/>
              <a:t>11. </a:t>
            </a:r>
            <a:r>
              <a:rPr lang="de-DE" dirty="0" err="1"/>
              <a:t>Gearbox</a:t>
            </a:r>
            <a:r>
              <a:rPr lang="de-DE" dirty="0"/>
              <a:t>, Brake, Coupling  </a:t>
            </a:r>
          </a:p>
          <a:p>
            <a:pPr lvl="1"/>
            <a:r>
              <a:rPr lang="de-DE" dirty="0"/>
              <a:t>						</a:t>
            </a:r>
          </a:p>
        </p:txBody>
      </p:sp>
      <p:sp>
        <p:nvSpPr>
          <p:cNvPr id="12" name="Datumsplatzhalter 11">
            <a:extLst>
              <a:ext uri="{FF2B5EF4-FFF2-40B4-BE49-F238E27FC236}">
                <a16:creationId xmlns:a16="http://schemas.microsoft.com/office/drawing/2014/main" id="{FD841E35-8D66-8DA2-B806-8C18E5D2806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7E12A6E-8E07-41BF-A0A3-3F2BF48E7745}" type="datetime1">
              <a:rPr lang="en-GB" smtClean="0"/>
              <a:pPr/>
              <a:t>10/11/2025</a:t>
            </a:fld>
            <a:endParaRPr lang="en-GB" dirty="0"/>
          </a:p>
        </p:txBody>
      </p:sp>
      <p:sp>
        <p:nvSpPr>
          <p:cNvPr id="16" name="Fußzeilenplatzhalter 15">
            <a:extLst>
              <a:ext uri="{FF2B5EF4-FFF2-40B4-BE49-F238E27FC236}">
                <a16:creationId xmlns:a16="http://schemas.microsoft.com/office/drawing/2014/main" id="{6C28938A-3748-78F8-3D01-B82DF87C9BE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 dirty="0"/>
              <a:t>Rotor Hub and Pitch System / Optimus Syria</a:t>
            </a:r>
          </a:p>
        </p:txBody>
      </p:sp>
      <p:sp>
        <p:nvSpPr>
          <p:cNvPr id="17" name="Foliennummernplatzhalter 16">
            <a:extLst>
              <a:ext uri="{FF2B5EF4-FFF2-40B4-BE49-F238E27FC236}">
                <a16:creationId xmlns:a16="http://schemas.microsoft.com/office/drawing/2014/main" id="{3A903679-8273-AC0E-AD57-A9C78EE236F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933133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bliography (Explanatio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993033-AA4A-D955-AE39-E7F2A40C8A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 err="1"/>
              <a:t>Bibliography</a:t>
            </a:r>
            <a:r>
              <a:rPr lang="de-DE" dirty="0"/>
              <a:t> – </a:t>
            </a:r>
            <a:r>
              <a:rPr lang="de-DE" dirty="0" err="1"/>
              <a:t>team</a:t>
            </a:r>
            <a:r>
              <a:rPr lang="de-DE" dirty="0"/>
              <a:t> </a:t>
            </a:r>
            <a:r>
              <a:rPr lang="de-DE" dirty="0" err="1"/>
              <a:t>name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38BDBB-4827-8B89-3EE0-5A3DD22172FC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it-IT" dirty="0"/>
              <a:t>[1] </a:t>
            </a:r>
            <a:r>
              <a:rPr lang="en-GB" dirty="0"/>
              <a:t>“How HOMER Calculates Wind Turbine Power Output,” </a:t>
            </a:r>
            <a:r>
              <a:rPr lang="en-GB" i="1" dirty="0"/>
              <a:t>Homerenergy.com</a:t>
            </a:r>
            <a:r>
              <a:rPr lang="en-GB" dirty="0"/>
              <a:t>, 2017. https://www.homerenergy.com/products/pro/docs/3.15/how_homer_calculates_wind_turbine_power_output.html (accessed Aug. 25, 2025).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[2] …..</a:t>
            </a:r>
            <a:endParaRPr lang="it-IT" dirty="0"/>
          </a:p>
          <a:p>
            <a:pPr lvl="0"/>
            <a:endParaRPr lang="de-DE" dirty="0"/>
          </a:p>
        </p:txBody>
      </p:sp>
      <p:cxnSp>
        <p:nvCxnSpPr>
          <p:cNvPr id="6" name="Straight Arrow Connector 21">
            <a:extLst>
              <a:ext uri="{FF2B5EF4-FFF2-40B4-BE49-F238E27FC236}">
                <a16:creationId xmlns:a16="http://schemas.microsoft.com/office/drawing/2014/main" id="{9B5BA113-ABD0-9B33-1E2F-5863B083FE29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4994031" y="2734408"/>
            <a:ext cx="1245576" cy="183759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22">
            <a:extLst>
              <a:ext uri="{FF2B5EF4-FFF2-40B4-BE49-F238E27FC236}">
                <a16:creationId xmlns:a16="http://schemas.microsoft.com/office/drawing/2014/main" id="{59531AAE-8AA3-6039-F69E-EDD1AF57C810}"/>
              </a:ext>
            </a:extLst>
          </p:cNvPr>
          <p:cNvSpPr/>
          <p:nvPr userDrawn="1"/>
        </p:nvSpPr>
        <p:spPr>
          <a:xfrm>
            <a:off x="4475285" y="4572000"/>
            <a:ext cx="5969977" cy="1677864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/>
              <a:t>The style </a:t>
            </a:r>
            <a:r>
              <a:rPr lang="it-IT" dirty="0" err="1"/>
              <a:t>chosen</a:t>
            </a:r>
            <a:r>
              <a:rPr lang="it-IT" dirty="0"/>
              <a:t> for </a:t>
            </a:r>
            <a:r>
              <a:rPr lang="it-IT" dirty="0" err="1"/>
              <a:t>citation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IEEE, so </a:t>
            </a:r>
            <a:r>
              <a:rPr lang="it-IT" dirty="0" err="1"/>
              <a:t>if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want</a:t>
            </a:r>
            <a:r>
              <a:rPr lang="it-IT" dirty="0"/>
              <a:t> to create </a:t>
            </a:r>
            <a:r>
              <a:rPr lang="it-IT" dirty="0" err="1"/>
              <a:t>your</a:t>
            </a:r>
            <a:r>
              <a:rPr lang="it-IT" dirty="0"/>
              <a:t> </a:t>
            </a:r>
            <a:r>
              <a:rPr lang="it-IT" dirty="0" err="1"/>
              <a:t>citation</a:t>
            </a:r>
            <a:r>
              <a:rPr lang="it-IT" dirty="0"/>
              <a:t> follow </a:t>
            </a:r>
            <a:r>
              <a:rPr lang="it-IT" dirty="0" err="1"/>
              <a:t>that</a:t>
            </a:r>
            <a:r>
              <a:rPr lang="it-IT" dirty="0"/>
              <a:t> style. </a:t>
            </a:r>
            <a:r>
              <a:rPr lang="it-IT" dirty="0" err="1"/>
              <a:t>If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want</a:t>
            </a:r>
            <a:r>
              <a:rPr lang="it-IT" dirty="0"/>
              <a:t> to create an IEEE </a:t>
            </a:r>
            <a:r>
              <a:rPr lang="it-IT" dirty="0" err="1"/>
              <a:t>citation</a:t>
            </a:r>
            <a:r>
              <a:rPr lang="it-IT" dirty="0"/>
              <a:t> from a website, </a:t>
            </a:r>
            <a:r>
              <a:rPr lang="it-IT" dirty="0" err="1"/>
              <a:t>you</a:t>
            </a:r>
            <a:r>
              <a:rPr lang="it-IT" dirty="0"/>
              <a:t> can use some free </a:t>
            </a:r>
            <a:r>
              <a:rPr lang="it-IT" dirty="0" err="1"/>
              <a:t>converters</a:t>
            </a:r>
            <a:r>
              <a:rPr lang="it-IT" dirty="0"/>
              <a:t> </a:t>
            </a:r>
            <a:r>
              <a:rPr lang="it-IT" dirty="0" err="1"/>
              <a:t>available</a:t>
            </a:r>
            <a:r>
              <a:rPr lang="it-IT" dirty="0"/>
              <a:t> on the internet, like:</a:t>
            </a:r>
          </a:p>
          <a:p>
            <a:pPr algn="ctr"/>
            <a:r>
              <a:rPr lang="en-GB" b="1" dirty="0">
                <a:hlinkClick r:id="rId2"/>
              </a:rPr>
              <a:t>https://www.mybib.com/tools/ieee-citation-generator</a:t>
            </a:r>
            <a:r>
              <a:rPr lang="en-GB" b="1" dirty="0"/>
              <a:t> </a:t>
            </a:r>
          </a:p>
        </p:txBody>
      </p:sp>
      <p:cxnSp>
        <p:nvCxnSpPr>
          <p:cNvPr id="4" name="Straight Connector 5">
            <a:extLst>
              <a:ext uri="{FF2B5EF4-FFF2-40B4-BE49-F238E27FC236}">
                <a16:creationId xmlns:a16="http://schemas.microsoft.com/office/drawing/2014/main" id="{7CC2DA80-2404-1A96-924E-A52A1DBAA341}"/>
              </a:ext>
            </a:extLst>
          </p:cNvPr>
          <p:cNvCxnSpPr>
            <a:cxnSpLocks/>
          </p:cNvCxnSpPr>
          <p:nvPr userDrawn="1"/>
        </p:nvCxnSpPr>
        <p:spPr>
          <a:xfrm>
            <a:off x="838200" y="1251708"/>
            <a:ext cx="10515600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7">
            <a:extLst>
              <a:ext uri="{FF2B5EF4-FFF2-40B4-BE49-F238E27FC236}">
                <a16:creationId xmlns:a16="http://schemas.microsoft.com/office/drawing/2014/main" id="{226F6F8F-D65D-4B43-5785-E89E617F8616}"/>
              </a:ext>
            </a:extLst>
          </p:cNvPr>
          <p:cNvSpPr/>
          <p:nvPr userDrawn="1"/>
        </p:nvSpPr>
        <p:spPr>
          <a:xfrm>
            <a:off x="908165" y="3299037"/>
            <a:ext cx="2603270" cy="1404514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 err="1"/>
              <a:t>This</a:t>
            </a:r>
            <a:r>
              <a:rPr lang="it-IT" dirty="0"/>
              <a:t> slide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only</a:t>
            </a:r>
            <a:r>
              <a:rPr lang="it-IT" dirty="0"/>
              <a:t> for </a:t>
            </a:r>
            <a:r>
              <a:rPr lang="it-IT" dirty="0" err="1"/>
              <a:t>explanation</a:t>
            </a:r>
            <a:r>
              <a:rPr lang="it-IT" dirty="0"/>
              <a:t>, </a:t>
            </a:r>
            <a:r>
              <a:rPr lang="it-IT" dirty="0" err="1"/>
              <a:t>dont´t</a:t>
            </a:r>
            <a:r>
              <a:rPr lang="it-IT" dirty="0"/>
              <a:t> use </a:t>
            </a:r>
            <a:r>
              <a:rPr lang="it-IT" dirty="0" err="1"/>
              <a:t>it!</a:t>
            </a:r>
            <a:endParaRPr lang="en-GB" dirty="0"/>
          </a:p>
        </p:txBody>
      </p:sp>
      <p:sp>
        <p:nvSpPr>
          <p:cNvPr id="11" name="Datumsplatzhalter 10">
            <a:extLst>
              <a:ext uri="{FF2B5EF4-FFF2-40B4-BE49-F238E27FC236}">
                <a16:creationId xmlns:a16="http://schemas.microsoft.com/office/drawing/2014/main" id="{376AEEC7-3E6C-8FE6-7104-34FC937946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0D682-ADD0-49A9-827B-2250910F4FA1}" type="datetime1">
              <a:rPr lang="en-GB" smtClean="0"/>
              <a:pPr/>
              <a:t>10/11/2025</a:t>
            </a:fld>
            <a:endParaRPr lang="en-GB" dirty="0"/>
          </a:p>
        </p:txBody>
      </p:sp>
      <p:sp>
        <p:nvSpPr>
          <p:cNvPr id="12" name="Fußzeilenplatzhalter 11">
            <a:extLst>
              <a:ext uri="{FF2B5EF4-FFF2-40B4-BE49-F238E27FC236}">
                <a16:creationId xmlns:a16="http://schemas.microsoft.com/office/drawing/2014/main" id="{527D13C7-4982-3CF9-E6C0-8109C888A5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Rotor Hub and Pitch System / Optimus Syria</a:t>
            </a:r>
          </a:p>
        </p:txBody>
      </p:sp>
      <p:sp>
        <p:nvSpPr>
          <p:cNvPr id="13" name="Foliennummernplatzhalter 12">
            <a:extLst>
              <a:ext uri="{FF2B5EF4-FFF2-40B4-BE49-F238E27FC236}">
                <a16:creationId xmlns:a16="http://schemas.microsoft.com/office/drawing/2014/main" id="{44A0136B-0337-50A8-941C-6DC048DC68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4" name="Textplatzhalter 16">
            <a:extLst>
              <a:ext uri="{FF2B5EF4-FFF2-40B4-BE49-F238E27FC236}">
                <a16:creationId xmlns:a16="http://schemas.microsoft.com/office/drawing/2014/main" id="{A21B8924-2541-A57C-7990-899E2DC11FD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878527" y="6564113"/>
            <a:ext cx="5596085" cy="365125"/>
          </a:xfrm>
        </p:spPr>
        <p:txBody>
          <a:bodyPr anchor="ctr"/>
          <a:lstStyle>
            <a:lvl1pPr marL="0" indent="0" algn="ctr">
              <a:buNone/>
              <a:defRPr lang="de-DE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 dirty="0"/>
              <a:t>Group </a:t>
            </a:r>
            <a:r>
              <a:rPr lang="de-DE" dirty="0" err="1"/>
              <a:t>members</a:t>
            </a:r>
            <a:r>
              <a:rPr lang="de-DE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0964396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bliograp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993033-AA4A-D955-AE39-E7F2A40C8A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 err="1"/>
              <a:t>Bibliography</a:t>
            </a:r>
            <a:r>
              <a:rPr lang="de-DE" dirty="0"/>
              <a:t> – </a:t>
            </a:r>
            <a:r>
              <a:rPr lang="de-DE" dirty="0" err="1"/>
              <a:t>team</a:t>
            </a:r>
            <a:r>
              <a:rPr lang="de-DE" dirty="0"/>
              <a:t> </a:t>
            </a:r>
            <a:r>
              <a:rPr lang="de-DE" dirty="0" err="1"/>
              <a:t>name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38BDBB-4827-8B89-3EE0-5A3DD22172FC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it-IT" dirty="0"/>
              <a:t>[1] </a:t>
            </a:r>
            <a:r>
              <a:rPr lang="en-GB" dirty="0"/>
              <a:t>“How HOMER Calculates Wind Turbine Power Output,” </a:t>
            </a:r>
            <a:r>
              <a:rPr lang="en-GB" i="1" dirty="0"/>
              <a:t>Homerenergy.com</a:t>
            </a:r>
            <a:r>
              <a:rPr lang="en-GB" dirty="0"/>
              <a:t>, 2017. https://www.homerenergy.com/products/pro/docs/3.15/how_homer_calculates_wind_turbine_power_output.html (accessed Aug. 25, 2025).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[2] …..</a:t>
            </a:r>
            <a:endParaRPr lang="it-IT" dirty="0"/>
          </a:p>
          <a:p>
            <a:pPr lvl="0"/>
            <a:endParaRPr lang="de-DE" dirty="0"/>
          </a:p>
        </p:txBody>
      </p:sp>
      <p:cxnSp>
        <p:nvCxnSpPr>
          <p:cNvPr id="4" name="Straight Connector 5">
            <a:extLst>
              <a:ext uri="{FF2B5EF4-FFF2-40B4-BE49-F238E27FC236}">
                <a16:creationId xmlns:a16="http://schemas.microsoft.com/office/drawing/2014/main" id="{7CC2DA80-2404-1A96-924E-A52A1DBAA341}"/>
              </a:ext>
            </a:extLst>
          </p:cNvPr>
          <p:cNvCxnSpPr>
            <a:cxnSpLocks/>
          </p:cNvCxnSpPr>
          <p:nvPr userDrawn="1"/>
        </p:nvCxnSpPr>
        <p:spPr>
          <a:xfrm>
            <a:off x="838200" y="1251708"/>
            <a:ext cx="10515600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79BDC2AF-40F8-8529-16FE-AE51A8BD44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7E070-7D05-4698-8498-70EBE2094E29}" type="datetime1">
              <a:rPr lang="en-GB" smtClean="0"/>
              <a:pPr/>
              <a:t>10/11/2025</a:t>
            </a:fld>
            <a:endParaRPr lang="en-GB" dirty="0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3A36B392-F5AC-41D8-5903-3EE036BA8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Rotor Hub and Pitch System / Optimus Syria</a:t>
            </a: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7595A811-7A18-1583-7B9C-87A7CBB7F1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Textplatzhalter 16">
            <a:extLst>
              <a:ext uri="{FF2B5EF4-FFF2-40B4-BE49-F238E27FC236}">
                <a16:creationId xmlns:a16="http://schemas.microsoft.com/office/drawing/2014/main" id="{5E735FEA-D591-2E8E-B9B4-2A6BAFE00D4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878527" y="6564113"/>
            <a:ext cx="5596085" cy="365125"/>
          </a:xfrm>
        </p:spPr>
        <p:txBody>
          <a:bodyPr anchor="ctr"/>
          <a:lstStyle>
            <a:lvl1pPr marL="0" indent="0" algn="ctr">
              <a:buNone/>
              <a:defRPr lang="de-DE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 dirty="0"/>
              <a:t>Group </a:t>
            </a:r>
            <a:r>
              <a:rPr lang="de-DE" dirty="0" err="1"/>
              <a:t>members</a:t>
            </a:r>
            <a:r>
              <a:rPr lang="de-DE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2232809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13920-E451-6E8D-B0CB-C3FB9C0F7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7CFBA5-B73E-6B89-322D-7C32A35A12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BF8199-371A-141A-1CD7-D551EEEFDF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16092FF3-E2C2-B5C5-579F-21F140EB3A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FCBF9-A550-47B6-A52F-D83BBC1C17F4}" type="datetime1">
              <a:rPr lang="en-GB" smtClean="0"/>
              <a:pPr/>
              <a:t>10/11/2025</a:t>
            </a:fld>
            <a:endParaRPr lang="en-GB" dirty="0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85AD0AE9-D3B7-2239-8DBB-350367E7DC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Rotor Hub and Pitch System / Optimus Syria</a:t>
            </a: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E1BD0BA0-666C-E532-C68B-11386947B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Textplatzhalter 16">
            <a:extLst>
              <a:ext uri="{FF2B5EF4-FFF2-40B4-BE49-F238E27FC236}">
                <a16:creationId xmlns:a16="http://schemas.microsoft.com/office/drawing/2014/main" id="{027E2607-9D4B-3DD5-A6A2-FC3CB80BCC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878527" y="6564113"/>
            <a:ext cx="5596085" cy="365125"/>
          </a:xfrm>
        </p:spPr>
        <p:txBody>
          <a:bodyPr anchor="ctr"/>
          <a:lstStyle>
            <a:lvl1pPr marL="0" indent="0" algn="ctr">
              <a:buNone/>
              <a:defRPr lang="de-DE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 dirty="0"/>
              <a:t>Group </a:t>
            </a:r>
            <a:r>
              <a:rPr lang="de-DE" dirty="0" err="1"/>
              <a:t>members</a:t>
            </a:r>
            <a:r>
              <a:rPr lang="de-DE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4423501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5BF7B7-87CF-1A3E-E33E-44DC6E015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B21B8D-C5F5-5242-4069-B1546B4BC0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4D26CD-98BD-17E2-BE55-DBB74BBC64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3B8D60-279E-D76A-9222-12B704BAEB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A1AF34B-F683-41AD-C71C-8E8C66CC4C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0" name="Datumsplatzhalter 9">
            <a:extLst>
              <a:ext uri="{FF2B5EF4-FFF2-40B4-BE49-F238E27FC236}">
                <a16:creationId xmlns:a16="http://schemas.microsoft.com/office/drawing/2014/main" id="{4EB4231A-B976-E0CE-75F3-D34A6911E2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807CF-9F2F-490E-9D6A-2EFEDEB698E8}" type="datetime1">
              <a:rPr lang="en-GB" smtClean="0"/>
              <a:pPr/>
              <a:t>10/11/2025</a:t>
            </a:fld>
            <a:endParaRPr lang="en-GB" dirty="0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2E601F58-36C8-D2D9-A619-7EE495853C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Rotor Hub and Pitch System / Optimus Syria</a:t>
            </a:r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EBFB4D11-F600-12A5-E5C2-DCA390332C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3" name="Textplatzhalter 16">
            <a:extLst>
              <a:ext uri="{FF2B5EF4-FFF2-40B4-BE49-F238E27FC236}">
                <a16:creationId xmlns:a16="http://schemas.microsoft.com/office/drawing/2014/main" id="{39AFE95F-2805-F887-3AF4-313C835B173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878527" y="6564113"/>
            <a:ext cx="5596085" cy="365125"/>
          </a:xfrm>
        </p:spPr>
        <p:txBody>
          <a:bodyPr anchor="ctr"/>
          <a:lstStyle>
            <a:lvl1pPr marL="0" indent="0" algn="ctr">
              <a:buNone/>
              <a:defRPr lang="de-DE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 dirty="0"/>
              <a:t>Group </a:t>
            </a:r>
            <a:r>
              <a:rPr lang="de-DE" dirty="0" err="1"/>
              <a:t>members</a:t>
            </a:r>
            <a:r>
              <a:rPr lang="de-DE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437897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A9CAB1E-C3D8-B43B-64D5-963D13F3D8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1F6FD4-A37E-4BAB-8A99-FA8610E32781}" type="datetime1">
              <a:rPr lang="en-GB" smtClean="0"/>
              <a:pPr/>
              <a:t>10/11/2025</a:t>
            </a:fld>
            <a:endParaRPr lang="en-GB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B3E84C0-2A5E-8136-84E3-1F57CD264A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Rotor Hub and Pitch System / Optimus Syria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79EE80A-8782-7800-16FF-963D026BC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Textplatzhalter 16">
            <a:extLst>
              <a:ext uri="{FF2B5EF4-FFF2-40B4-BE49-F238E27FC236}">
                <a16:creationId xmlns:a16="http://schemas.microsoft.com/office/drawing/2014/main" id="{CFBF4831-0820-F79B-E15A-914A0E578D4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878527" y="6564113"/>
            <a:ext cx="5596085" cy="365125"/>
          </a:xfrm>
        </p:spPr>
        <p:txBody>
          <a:bodyPr anchor="ctr"/>
          <a:lstStyle>
            <a:lvl1pPr marL="0" indent="0" algn="ctr">
              <a:buNone/>
              <a:defRPr lang="de-DE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 dirty="0"/>
              <a:t>Group </a:t>
            </a:r>
            <a:r>
              <a:rPr lang="de-DE" dirty="0" err="1"/>
              <a:t>members</a:t>
            </a:r>
            <a:r>
              <a:rPr lang="de-DE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53700991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4D20E-7D43-D4CD-1058-46300B8EE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B6584A-B476-0EA1-C12B-07C273F70E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694232-1597-B186-D108-397BCF214D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63342531-5FA3-5F71-CEB1-CFCD86F17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42E69-D35C-464A-8913-B8D53BF53101}" type="datetime1">
              <a:rPr lang="en-GB" smtClean="0"/>
              <a:pPr/>
              <a:t>10/11/2025</a:t>
            </a:fld>
            <a:endParaRPr lang="en-GB" dirty="0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0D108632-F456-C23D-6809-CF44E36A52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Rotor Hub and Pitch System / Optimus Syria</a:t>
            </a: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14F6375C-67FA-9BF2-A821-A5611C211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Textplatzhalter 16">
            <a:extLst>
              <a:ext uri="{FF2B5EF4-FFF2-40B4-BE49-F238E27FC236}">
                <a16:creationId xmlns:a16="http://schemas.microsoft.com/office/drawing/2014/main" id="{6E6CFA6E-C964-BB71-3D6D-D966EE46607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878527" y="6564113"/>
            <a:ext cx="5596085" cy="365125"/>
          </a:xfrm>
        </p:spPr>
        <p:txBody>
          <a:bodyPr anchor="ctr"/>
          <a:lstStyle>
            <a:lvl1pPr marL="0" indent="0" algn="ctr">
              <a:buNone/>
              <a:defRPr lang="de-DE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 dirty="0"/>
              <a:t>Group </a:t>
            </a:r>
            <a:r>
              <a:rPr lang="de-DE" dirty="0" err="1"/>
              <a:t>members</a:t>
            </a:r>
            <a:r>
              <a:rPr lang="de-DE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8465591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2DC87-27CE-5A07-9629-719DC91DE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F65E744-3606-1D16-E7B2-58DAFC3E88A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A9C703-BF20-85AF-358A-01ADED33CF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0DAC50BC-A24B-779F-0533-7A27D611B1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35F6B8-BDE3-48FE-8FAC-6B971E4AD3C9}" type="datetime1">
              <a:rPr lang="en-GB" smtClean="0"/>
              <a:pPr/>
              <a:t>10/11/2025</a:t>
            </a:fld>
            <a:endParaRPr lang="en-GB" dirty="0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2B06DBDC-0EA1-59AB-DB5D-AEE297E618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Rotor Hub and Pitch System / Optimus Syria</a:t>
            </a: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3EB43FC5-BB47-1A87-75C6-C0AFB5C723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Textplatzhalter 16">
            <a:extLst>
              <a:ext uri="{FF2B5EF4-FFF2-40B4-BE49-F238E27FC236}">
                <a16:creationId xmlns:a16="http://schemas.microsoft.com/office/drawing/2014/main" id="{680B36F8-3A7C-6F05-A0AB-F3F43BA0922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878527" y="6564113"/>
            <a:ext cx="5596085" cy="365125"/>
          </a:xfrm>
        </p:spPr>
        <p:txBody>
          <a:bodyPr anchor="ctr"/>
          <a:lstStyle>
            <a:lvl1pPr marL="0" indent="0" algn="ctr">
              <a:buNone/>
              <a:defRPr lang="de-DE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 dirty="0"/>
              <a:t>Group </a:t>
            </a:r>
            <a:r>
              <a:rPr lang="de-DE" dirty="0" err="1"/>
              <a:t>members</a:t>
            </a:r>
            <a:r>
              <a:rPr lang="de-DE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71261354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44B09-72C5-4D15-0E4C-46764EB8C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1B470E9-1D3C-D5B3-7A54-66BD900997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0C34C088-08EA-3896-8F05-16D82C5114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6C448-1114-4B41-9575-69915FFF7D3A}" type="datetime1">
              <a:rPr lang="en-GB" smtClean="0"/>
              <a:pPr/>
              <a:t>10/11/2025</a:t>
            </a:fld>
            <a:endParaRPr lang="en-GB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08EA7E74-7B1F-8648-209E-BFE07FF1E4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Rotor Hub and Pitch System / Optimus Syria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62B97D1D-1741-1791-CBA3-FA5CA67CA7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0" name="Textplatzhalter 16">
            <a:extLst>
              <a:ext uri="{FF2B5EF4-FFF2-40B4-BE49-F238E27FC236}">
                <a16:creationId xmlns:a16="http://schemas.microsoft.com/office/drawing/2014/main" id="{6A2FA29E-F5F4-39E0-E0C6-CACC20E04F1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878527" y="6564113"/>
            <a:ext cx="5596085" cy="365125"/>
          </a:xfrm>
        </p:spPr>
        <p:txBody>
          <a:bodyPr anchor="ctr"/>
          <a:lstStyle>
            <a:lvl1pPr marL="0" indent="0" algn="ctr">
              <a:buNone/>
              <a:defRPr lang="de-DE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 dirty="0"/>
              <a:t>Group </a:t>
            </a:r>
            <a:r>
              <a:rPr lang="de-DE" dirty="0" err="1"/>
              <a:t>members</a:t>
            </a:r>
            <a:r>
              <a:rPr lang="de-DE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26871133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368A110-A33F-744D-89CB-FFCF49E08A8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DB6FACB-31E5-361F-D71D-18FCBA5503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05945ED5-EBD1-3567-F959-B92E831E51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E466E-C482-4DFC-904C-F03FDB47E2F3}" type="datetime1">
              <a:rPr lang="en-GB" smtClean="0"/>
              <a:pPr/>
              <a:t>10/11/2025</a:t>
            </a:fld>
            <a:endParaRPr lang="en-GB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CBB6A4D0-1BA6-C02F-BE18-391B96E98D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Rotor Hub and Pitch System / Optimus Syria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9412E4BF-484F-C87E-8228-534B62A6B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0" name="Textplatzhalter 16">
            <a:extLst>
              <a:ext uri="{FF2B5EF4-FFF2-40B4-BE49-F238E27FC236}">
                <a16:creationId xmlns:a16="http://schemas.microsoft.com/office/drawing/2014/main" id="{A24C13F3-9C79-1E9F-ED48-61D2AD9586E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878527" y="6564113"/>
            <a:ext cx="5596085" cy="365125"/>
          </a:xfrm>
        </p:spPr>
        <p:txBody>
          <a:bodyPr anchor="ctr"/>
          <a:lstStyle>
            <a:lvl1pPr marL="0" indent="0" algn="ctr">
              <a:buNone/>
              <a:defRPr lang="de-DE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 dirty="0"/>
              <a:t>Group </a:t>
            </a:r>
            <a:r>
              <a:rPr lang="de-DE" dirty="0" err="1"/>
              <a:t>members</a:t>
            </a:r>
            <a:r>
              <a:rPr lang="de-DE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07018986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96580-01E6-4EFE-836F-AA1E171E6E67}" type="datetimeFigureOut">
              <a:rPr lang="en-US" smtClean="0"/>
              <a:t>10-Nov-25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7B9B0-7DA0-449E-A7EC-01D9B7BD21C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 of contents (Explanatio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8B5CAFF-79AF-87AE-7EAE-604CC93E764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4351338"/>
          </a:xfrm>
        </p:spPr>
        <p:txBody>
          <a:bodyPr/>
          <a:lstStyle>
            <a:lvl1pPr marL="514350" indent="-514350">
              <a:buFont typeface="+mj-lt"/>
              <a:buAutoNum type="arabicPeriod"/>
              <a:defRPr sz="2200"/>
            </a:lvl1pPr>
            <a:lvl2pPr marL="971550" indent="-514350">
              <a:buFont typeface="+mj-lt"/>
              <a:buAutoNum type="romanLcPeriod"/>
              <a:defRPr sz="2000"/>
            </a:lvl2pPr>
          </a:lstStyle>
          <a:p>
            <a:pPr lvl="0"/>
            <a:r>
              <a:rPr lang="de-DE" dirty="0"/>
              <a:t>Title, </a:t>
            </a:r>
            <a:r>
              <a:rPr lang="de-DE" dirty="0" err="1"/>
              <a:t>example</a:t>
            </a:r>
            <a:r>
              <a:rPr lang="de-DE" dirty="0"/>
              <a:t>: Tasks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week</a:t>
            </a:r>
            <a:r>
              <a:rPr lang="de-DE" dirty="0"/>
              <a:t>   (</a:t>
            </a:r>
            <a:r>
              <a:rPr lang="de-DE" dirty="0" err="1"/>
              <a:t>Aptos</a:t>
            </a:r>
            <a:r>
              <a:rPr lang="de-DE" dirty="0"/>
              <a:t>, 22)</a:t>
            </a:r>
          </a:p>
          <a:p>
            <a:pPr lvl="1"/>
            <a:r>
              <a:rPr lang="de-DE" dirty="0" err="1"/>
              <a:t>Example</a:t>
            </a:r>
            <a:r>
              <a:rPr lang="de-DE" dirty="0"/>
              <a:t>: </a:t>
            </a:r>
            <a:r>
              <a:rPr lang="de-DE" dirty="0" err="1"/>
              <a:t>drawings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week</a:t>
            </a:r>
            <a:r>
              <a:rPr lang="de-DE" dirty="0"/>
              <a:t>  (</a:t>
            </a:r>
            <a:r>
              <a:rPr lang="de-DE" dirty="0" err="1"/>
              <a:t>Aptos</a:t>
            </a:r>
            <a:r>
              <a:rPr lang="de-DE" dirty="0"/>
              <a:t>, 20)</a:t>
            </a:r>
          </a:p>
          <a:p>
            <a:pPr lvl="0"/>
            <a:r>
              <a:rPr lang="de-DE" dirty="0"/>
              <a:t>X</a:t>
            </a:r>
          </a:p>
          <a:p>
            <a:pPr lvl="1"/>
            <a:endParaRPr lang="de-DE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62E2414-A9F3-5C69-E3A8-481E091525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List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contents</a:t>
            </a:r>
            <a:endParaRPr lang="en-GB" dirty="0"/>
          </a:p>
        </p:txBody>
      </p:sp>
      <p:cxnSp>
        <p:nvCxnSpPr>
          <p:cNvPr id="9" name="Straight Connector 5">
            <a:extLst>
              <a:ext uri="{FF2B5EF4-FFF2-40B4-BE49-F238E27FC236}">
                <a16:creationId xmlns:a16="http://schemas.microsoft.com/office/drawing/2014/main" id="{66EB7C6A-45A8-A327-54B4-9E3A0BCAC0B4}"/>
              </a:ext>
            </a:extLst>
          </p:cNvPr>
          <p:cNvCxnSpPr>
            <a:cxnSpLocks/>
          </p:cNvCxnSpPr>
          <p:nvPr userDrawn="1"/>
        </p:nvCxnSpPr>
        <p:spPr>
          <a:xfrm>
            <a:off x="838200" y="1251708"/>
            <a:ext cx="10515600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Isosceles Triangle 6">
            <a:extLst>
              <a:ext uri="{FF2B5EF4-FFF2-40B4-BE49-F238E27FC236}">
                <a16:creationId xmlns:a16="http://schemas.microsoft.com/office/drawing/2014/main" id="{170C5CF7-7129-6BD6-B815-EAF32508EFB5}"/>
              </a:ext>
            </a:extLst>
          </p:cNvPr>
          <p:cNvSpPr/>
          <p:nvPr userDrawn="1"/>
        </p:nvSpPr>
        <p:spPr>
          <a:xfrm>
            <a:off x="5218873" y="2853022"/>
            <a:ext cx="1546144" cy="1209996"/>
          </a:xfrm>
          <a:prstGeom prst="triangle">
            <a:avLst>
              <a:gd name="adj" fmla="val 50565"/>
            </a:avLst>
          </a:prstGeom>
          <a:ln w="571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" name="Rectangle 7">
            <a:extLst>
              <a:ext uri="{FF2B5EF4-FFF2-40B4-BE49-F238E27FC236}">
                <a16:creationId xmlns:a16="http://schemas.microsoft.com/office/drawing/2014/main" id="{C7BE5E88-0734-5426-D3DF-C7901A7359D4}"/>
              </a:ext>
            </a:extLst>
          </p:cNvPr>
          <p:cNvSpPr/>
          <p:nvPr userDrawn="1"/>
        </p:nvSpPr>
        <p:spPr>
          <a:xfrm>
            <a:off x="4025317" y="4094711"/>
            <a:ext cx="3933255" cy="2327860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an </a:t>
            </a:r>
            <a:r>
              <a:rPr lang="it-IT" dirty="0" err="1"/>
              <a:t>example</a:t>
            </a:r>
            <a:r>
              <a:rPr lang="it-IT" dirty="0"/>
              <a:t> </a:t>
            </a:r>
            <a:r>
              <a:rPr lang="it-IT" b="1" dirty="0"/>
              <a:t>BUT</a:t>
            </a:r>
            <a:br>
              <a:rPr lang="it-IT" dirty="0"/>
            </a:br>
            <a:r>
              <a:rPr lang="it-IT" dirty="0"/>
              <a:t>use the </a:t>
            </a:r>
            <a:r>
              <a:rPr lang="it-IT" dirty="0" err="1"/>
              <a:t>same</a:t>
            </a:r>
            <a:r>
              <a:rPr lang="it-IT" dirty="0"/>
              <a:t> style and short, concise bullet points) </a:t>
            </a:r>
            <a:br>
              <a:rPr lang="it-IT" dirty="0"/>
            </a:br>
            <a:r>
              <a:rPr lang="it-IT" dirty="0" err="1"/>
              <a:t>Only</a:t>
            </a:r>
            <a:r>
              <a:rPr lang="it-IT" dirty="0"/>
              <a:t> </a:t>
            </a:r>
            <a:r>
              <a:rPr lang="it-IT" dirty="0" err="1"/>
              <a:t>topics</a:t>
            </a:r>
            <a:r>
              <a:rPr lang="it-IT" dirty="0"/>
              <a:t> for the 4 min </a:t>
            </a:r>
            <a:r>
              <a:rPr lang="it-IT" dirty="0" err="1"/>
              <a:t>timeslot</a:t>
            </a:r>
            <a:r>
              <a:rPr lang="it-IT" dirty="0"/>
              <a:t>!</a:t>
            </a:r>
            <a:endParaRPr lang="en-GB" dirty="0"/>
          </a:p>
        </p:txBody>
      </p:sp>
      <p:sp>
        <p:nvSpPr>
          <p:cNvPr id="14" name="Rectangle 11">
            <a:extLst>
              <a:ext uri="{FF2B5EF4-FFF2-40B4-BE49-F238E27FC236}">
                <a16:creationId xmlns:a16="http://schemas.microsoft.com/office/drawing/2014/main" id="{11100C08-BD4D-E3E4-CE88-2FD7DF2770C3}"/>
              </a:ext>
            </a:extLst>
          </p:cNvPr>
          <p:cNvSpPr/>
          <p:nvPr userDrawn="1"/>
        </p:nvSpPr>
        <p:spPr>
          <a:xfrm>
            <a:off x="5727842" y="3001184"/>
            <a:ext cx="542886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sz="7200" b="1" cap="none" spc="0" dirty="0">
                <a:ln w="0"/>
                <a:solidFill>
                  <a:schemeClr val="tx1"/>
                </a:solidFill>
              </a:rPr>
              <a:t>!</a:t>
            </a:r>
          </a:p>
        </p:txBody>
      </p:sp>
      <p:sp>
        <p:nvSpPr>
          <p:cNvPr id="2" name="Rectangle 7">
            <a:extLst>
              <a:ext uri="{FF2B5EF4-FFF2-40B4-BE49-F238E27FC236}">
                <a16:creationId xmlns:a16="http://schemas.microsoft.com/office/drawing/2014/main" id="{65B86036-57A0-C8C5-C8BB-699A37ABA2A8}"/>
              </a:ext>
            </a:extLst>
          </p:cNvPr>
          <p:cNvSpPr/>
          <p:nvPr userDrawn="1"/>
        </p:nvSpPr>
        <p:spPr>
          <a:xfrm>
            <a:off x="908165" y="3299037"/>
            <a:ext cx="2603270" cy="1404514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 err="1"/>
              <a:t>This</a:t>
            </a:r>
            <a:r>
              <a:rPr lang="it-IT" dirty="0"/>
              <a:t> slide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only</a:t>
            </a:r>
            <a:r>
              <a:rPr lang="it-IT" dirty="0"/>
              <a:t> for </a:t>
            </a:r>
            <a:r>
              <a:rPr lang="it-IT" dirty="0" err="1"/>
              <a:t>explanation</a:t>
            </a:r>
            <a:r>
              <a:rPr lang="it-IT" dirty="0"/>
              <a:t>, </a:t>
            </a:r>
            <a:r>
              <a:rPr lang="it-IT" dirty="0" err="1"/>
              <a:t>dont´t</a:t>
            </a:r>
            <a:r>
              <a:rPr lang="it-IT" dirty="0"/>
              <a:t> use </a:t>
            </a:r>
            <a:r>
              <a:rPr lang="it-IT" dirty="0" err="1"/>
              <a:t>it!</a:t>
            </a:r>
            <a:endParaRPr lang="en-GB" dirty="0"/>
          </a:p>
        </p:txBody>
      </p:sp>
      <p:sp>
        <p:nvSpPr>
          <p:cNvPr id="10" name="Datumsplatzhalter 9">
            <a:extLst>
              <a:ext uri="{FF2B5EF4-FFF2-40B4-BE49-F238E27FC236}">
                <a16:creationId xmlns:a16="http://schemas.microsoft.com/office/drawing/2014/main" id="{64195E91-DEC0-2198-8D7F-F5D7511FB319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44A9BD06-27CB-406D-B020-DF52AE6E8585}" type="datetime1">
              <a:rPr lang="en-GB" smtClean="0"/>
              <a:pPr/>
              <a:t>10/11/2025</a:t>
            </a:fld>
            <a:endParaRPr lang="en-GB" dirty="0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0EC107A6-E0D9-69FD-44BC-CFD5F05D7C83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GB" dirty="0"/>
              <a:t>Rotor Hub and Pitch System / Optimus Syria</a:t>
            </a:r>
          </a:p>
        </p:txBody>
      </p:sp>
      <p:sp>
        <p:nvSpPr>
          <p:cNvPr id="15" name="Foliennummernplatzhalter 14">
            <a:extLst>
              <a:ext uri="{FF2B5EF4-FFF2-40B4-BE49-F238E27FC236}">
                <a16:creationId xmlns:a16="http://schemas.microsoft.com/office/drawing/2014/main" id="{8CC2EBC5-DD43-6B7E-A5D7-5CD5B0E30A5C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7" name="Textplatzhalter 16">
            <a:extLst>
              <a:ext uri="{FF2B5EF4-FFF2-40B4-BE49-F238E27FC236}">
                <a16:creationId xmlns:a16="http://schemas.microsoft.com/office/drawing/2014/main" id="{E7DFBCC3-CC46-17B2-DF15-92940A3865D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878527" y="6564113"/>
            <a:ext cx="5596085" cy="365125"/>
          </a:xfrm>
        </p:spPr>
        <p:txBody>
          <a:bodyPr anchor="ctr"/>
          <a:lstStyle>
            <a:lvl1pPr marL="0" indent="0" algn="ctr">
              <a:buNone/>
              <a:defRPr lang="de-DE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 dirty="0"/>
              <a:t>Group </a:t>
            </a:r>
            <a:r>
              <a:rPr lang="de-DE" dirty="0" err="1"/>
              <a:t>members</a:t>
            </a:r>
            <a:r>
              <a:rPr lang="de-DE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98485828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96580-01E6-4EFE-836F-AA1E171E6E67}" type="datetimeFigureOut">
              <a:rPr lang="en-US" smtClean="0"/>
              <a:t>10-Nov-25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7B9B0-7DA0-449E-A7EC-01D9B7BD21C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96580-01E6-4EFE-836F-AA1E171E6E67}" type="datetimeFigureOut">
              <a:rPr lang="en-US" smtClean="0"/>
              <a:t>10-Nov-25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7B9B0-7DA0-449E-A7EC-01D9B7BD21C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96580-01E6-4EFE-836F-AA1E171E6E67}" type="datetimeFigureOut">
              <a:rPr lang="en-US" smtClean="0"/>
              <a:t>10-Nov-25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7B9B0-7DA0-449E-A7EC-01D9B7BD21C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96580-01E6-4EFE-836F-AA1E171E6E67}" type="datetimeFigureOut">
              <a:rPr lang="en-US" smtClean="0"/>
              <a:t>10-Nov-25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7B9B0-7DA0-449E-A7EC-01D9B7BD21C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96580-01E6-4EFE-836F-AA1E171E6E67}" type="datetimeFigureOut">
              <a:rPr lang="en-US" smtClean="0"/>
              <a:t>10-Nov-25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7B9B0-7DA0-449E-A7EC-01D9B7BD21C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96580-01E6-4EFE-836F-AA1E171E6E67}" type="datetimeFigureOut">
              <a:rPr lang="en-US" smtClean="0"/>
              <a:t>10-Nov-25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7B9B0-7DA0-449E-A7EC-01D9B7BD21C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96580-01E6-4EFE-836F-AA1E171E6E67}" type="datetimeFigureOut">
              <a:rPr lang="en-US" smtClean="0"/>
              <a:t>10-Nov-25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7B9B0-7DA0-449E-A7EC-01D9B7BD21C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96580-01E6-4EFE-836F-AA1E171E6E67}" type="datetimeFigureOut">
              <a:rPr lang="en-US" smtClean="0"/>
              <a:t>10-Nov-25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7B9B0-7DA0-449E-A7EC-01D9B7BD21C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96580-01E6-4EFE-836F-AA1E171E6E67}" type="datetimeFigureOut">
              <a:rPr lang="en-US" smtClean="0"/>
              <a:t>10-Nov-25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7B9B0-7DA0-449E-A7EC-01D9B7BD21C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96580-01E6-4EFE-836F-AA1E171E6E67}" type="datetimeFigureOut">
              <a:rPr lang="en-US" smtClean="0"/>
              <a:t>10-Nov-25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7B9B0-7DA0-449E-A7EC-01D9B7BD21C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ist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8B5CAFF-79AF-87AE-7EAE-604CC93E764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4351338"/>
          </a:xfrm>
        </p:spPr>
        <p:txBody>
          <a:bodyPr/>
          <a:lstStyle>
            <a:lvl1pPr marL="514350" indent="-514350">
              <a:buFont typeface="+mj-lt"/>
              <a:buAutoNum type="arabicPeriod"/>
              <a:defRPr sz="2200"/>
            </a:lvl1pPr>
            <a:lvl2pPr marL="971550" indent="-514350">
              <a:buFont typeface="+mj-lt"/>
              <a:buAutoNum type="romanLcPeriod"/>
              <a:defRPr sz="2000"/>
            </a:lvl2pPr>
          </a:lstStyle>
          <a:p>
            <a:pPr lvl="0"/>
            <a:r>
              <a:rPr lang="de-DE" dirty="0"/>
              <a:t>Title, </a:t>
            </a:r>
            <a:r>
              <a:rPr lang="de-DE" dirty="0" err="1"/>
              <a:t>example</a:t>
            </a:r>
            <a:r>
              <a:rPr lang="de-DE" dirty="0"/>
              <a:t>: Tasks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week</a:t>
            </a:r>
            <a:endParaRPr lang="de-DE" dirty="0"/>
          </a:p>
          <a:p>
            <a:pPr lvl="1"/>
            <a:r>
              <a:rPr lang="de-DE" dirty="0" err="1"/>
              <a:t>Example</a:t>
            </a:r>
            <a:r>
              <a:rPr lang="de-DE" dirty="0"/>
              <a:t>: </a:t>
            </a:r>
            <a:r>
              <a:rPr lang="de-DE" dirty="0" err="1"/>
              <a:t>drawings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week</a:t>
            </a:r>
            <a:endParaRPr lang="de-DE" dirty="0"/>
          </a:p>
          <a:p>
            <a:pPr lvl="0"/>
            <a:r>
              <a:rPr lang="de-DE" dirty="0"/>
              <a:t>X</a:t>
            </a:r>
          </a:p>
          <a:p>
            <a:pPr lvl="1"/>
            <a:endParaRPr lang="de-DE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62E2414-A9F3-5C69-E3A8-481E091525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List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contents</a:t>
            </a:r>
            <a:endParaRPr lang="en-GB" dirty="0"/>
          </a:p>
        </p:txBody>
      </p:sp>
      <p:cxnSp>
        <p:nvCxnSpPr>
          <p:cNvPr id="9" name="Straight Connector 5">
            <a:extLst>
              <a:ext uri="{FF2B5EF4-FFF2-40B4-BE49-F238E27FC236}">
                <a16:creationId xmlns:a16="http://schemas.microsoft.com/office/drawing/2014/main" id="{66EB7C6A-45A8-A327-54B4-9E3A0BCAC0B4}"/>
              </a:ext>
            </a:extLst>
          </p:cNvPr>
          <p:cNvCxnSpPr>
            <a:cxnSpLocks/>
          </p:cNvCxnSpPr>
          <p:nvPr userDrawn="1"/>
        </p:nvCxnSpPr>
        <p:spPr>
          <a:xfrm>
            <a:off x="838200" y="1251708"/>
            <a:ext cx="10515600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Datumsplatzhalter 10">
            <a:extLst>
              <a:ext uri="{FF2B5EF4-FFF2-40B4-BE49-F238E27FC236}">
                <a16:creationId xmlns:a16="http://schemas.microsoft.com/office/drawing/2014/main" id="{8F6D1F16-A947-CEE2-C58A-50217E9017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CB449-9A05-47ED-ABE6-D776F3C0C66D}" type="datetime1">
              <a:rPr lang="en-GB" smtClean="0"/>
              <a:pPr/>
              <a:t>10/11/2025</a:t>
            </a:fld>
            <a:endParaRPr lang="en-GB" dirty="0"/>
          </a:p>
        </p:txBody>
      </p:sp>
      <p:sp>
        <p:nvSpPr>
          <p:cNvPr id="12" name="Fußzeilenplatzhalter 11">
            <a:extLst>
              <a:ext uri="{FF2B5EF4-FFF2-40B4-BE49-F238E27FC236}">
                <a16:creationId xmlns:a16="http://schemas.microsoft.com/office/drawing/2014/main" id="{873EF994-6CA7-B763-F215-A7D1723E2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474613" y="6564113"/>
            <a:ext cx="3215639" cy="365125"/>
          </a:xfrm>
        </p:spPr>
        <p:txBody>
          <a:bodyPr/>
          <a:lstStyle/>
          <a:p>
            <a:r>
              <a:rPr lang="en-GB" dirty="0"/>
              <a:t>Rotor Hub and Pitch System / Optimus Syria</a:t>
            </a:r>
          </a:p>
        </p:txBody>
      </p:sp>
      <p:sp>
        <p:nvSpPr>
          <p:cNvPr id="13" name="Foliennummernplatzhalter 12">
            <a:extLst>
              <a:ext uri="{FF2B5EF4-FFF2-40B4-BE49-F238E27FC236}">
                <a16:creationId xmlns:a16="http://schemas.microsoft.com/office/drawing/2014/main" id="{67F2F56B-9E4F-A460-92A9-87055C42B8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4" name="Textplatzhalter 16">
            <a:extLst>
              <a:ext uri="{FF2B5EF4-FFF2-40B4-BE49-F238E27FC236}">
                <a16:creationId xmlns:a16="http://schemas.microsoft.com/office/drawing/2014/main" id="{3A8B7922-CD64-E421-B5E5-B7BA56CBCB0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878527" y="6564113"/>
            <a:ext cx="5596085" cy="365125"/>
          </a:xfrm>
        </p:spPr>
        <p:txBody>
          <a:bodyPr anchor="ctr"/>
          <a:lstStyle>
            <a:lvl1pPr marL="0" indent="0" algn="ctr">
              <a:buNone/>
              <a:defRPr lang="de-DE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 dirty="0"/>
              <a:t>Adharsh Pappinisseri Veedu</a:t>
            </a:r>
          </a:p>
        </p:txBody>
      </p:sp>
    </p:spTree>
    <p:extLst>
      <p:ext uri="{BB962C8B-B14F-4D97-AF65-F5344CB8AC3E}">
        <p14:creationId xmlns:p14="http://schemas.microsoft.com/office/powerpoint/2010/main" val="175452737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slide 1">
    <p:bg>
      <p:bgPr>
        <a:blipFill dpi="0" rotWithShape="1">
          <a:blip r:embed="rId2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A7E6E28C-7B17-1432-D698-5D8867EE337B}"/>
              </a:ext>
            </a:extLst>
          </p:cNvPr>
          <p:cNvSpPr txBox="1">
            <a:spLocks/>
          </p:cNvSpPr>
          <p:nvPr userDrawn="1"/>
        </p:nvSpPr>
        <p:spPr>
          <a:xfrm>
            <a:off x="1412841" y="2281143"/>
            <a:ext cx="9144000" cy="91259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6600" b="1" i="0" u="none" strike="noStrike" kern="1200" cap="none" spc="0" normalizeH="0" baseline="0" noProof="0">
                <a:ln/>
                <a:solidFill>
                  <a:srgbClr val="156082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Optimus Syria</a:t>
            </a:r>
            <a:endParaRPr kumimoji="0" lang="en-GB" sz="6600" b="1" i="0" u="none" strike="noStrike" kern="1200" cap="none" spc="0" normalizeH="0" baseline="0" noProof="0" dirty="0">
              <a:ln/>
              <a:solidFill>
                <a:srgbClr val="156082"/>
              </a:solidFill>
              <a:effectLst/>
              <a:uLnTx/>
              <a:uFillTx/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pic>
        <p:nvPicPr>
          <p:cNvPr id="9" name="Picture 8" descr="Hochschule Flensburg (Fachhochschule) – Wikipedia">
            <a:extLst>
              <a:ext uri="{FF2B5EF4-FFF2-40B4-BE49-F238E27FC236}">
                <a16:creationId xmlns:a16="http://schemas.microsoft.com/office/drawing/2014/main" id="{A98E8D30-71DB-C779-1E77-2B8D1F32463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77870" y="80932"/>
            <a:ext cx="2518129" cy="1672124"/>
          </a:xfrm>
          <a:custGeom>
            <a:avLst/>
            <a:gdLst/>
            <a:ahLst/>
            <a:cxnLst/>
            <a:rect l="l" t="t" r="r" b="b"/>
            <a:pathLst>
              <a:path w="2028107" h="1916009">
                <a:moveTo>
                  <a:pt x="35370" y="0"/>
                </a:moveTo>
                <a:lnTo>
                  <a:pt x="1992737" y="0"/>
                </a:lnTo>
                <a:cubicBezTo>
                  <a:pt x="2012271" y="0"/>
                  <a:pt x="2028107" y="15836"/>
                  <a:pt x="2028107" y="35370"/>
                </a:cubicBezTo>
                <a:lnTo>
                  <a:pt x="2028107" y="1880639"/>
                </a:lnTo>
                <a:cubicBezTo>
                  <a:pt x="2028107" y="1900173"/>
                  <a:pt x="2012271" y="1916009"/>
                  <a:pt x="1992737" y="1916009"/>
                </a:cubicBezTo>
                <a:lnTo>
                  <a:pt x="35370" y="1916009"/>
                </a:lnTo>
                <a:cubicBezTo>
                  <a:pt x="15836" y="1916009"/>
                  <a:pt x="0" y="1900173"/>
                  <a:pt x="0" y="1880639"/>
                </a:cubicBezTo>
                <a:lnTo>
                  <a:pt x="0" y="35370"/>
                </a:lnTo>
                <a:cubicBezTo>
                  <a:pt x="0" y="15836"/>
                  <a:pt x="15836" y="0"/>
                  <a:pt x="35370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4" descr="A black background with blue text&#10;&#10;AI-generated content may be incorrect.">
            <a:extLst>
              <a:ext uri="{FF2B5EF4-FFF2-40B4-BE49-F238E27FC236}">
                <a16:creationId xmlns:a16="http://schemas.microsoft.com/office/drawing/2014/main" id="{7FC9E882-BB5D-1CC3-9AD4-1ADE555B839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5999" y="330186"/>
            <a:ext cx="3586922" cy="1040207"/>
          </a:xfrm>
          <a:custGeom>
            <a:avLst/>
            <a:gdLst/>
            <a:ahLst/>
            <a:cxnLst/>
            <a:rect l="l" t="t" r="r" b="b"/>
            <a:pathLst>
              <a:path w="2028107" h="1916009">
                <a:moveTo>
                  <a:pt x="35370" y="0"/>
                </a:moveTo>
                <a:lnTo>
                  <a:pt x="1992737" y="0"/>
                </a:lnTo>
                <a:cubicBezTo>
                  <a:pt x="2012271" y="0"/>
                  <a:pt x="2028107" y="15836"/>
                  <a:pt x="2028107" y="35370"/>
                </a:cubicBezTo>
                <a:lnTo>
                  <a:pt x="2028107" y="1880639"/>
                </a:lnTo>
                <a:cubicBezTo>
                  <a:pt x="2028107" y="1900173"/>
                  <a:pt x="2012271" y="1916009"/>
                  <a:pt x="1992737" y="1916009"/>
                </a:cubicBezTo>
                <a:lnTo>
                  <a:pt x="35370" y="1916009"/>
                </a:lnTo>
                <a:cubicBezTo>
                  <a:pt x="15836" y="1916009"/>
                  <a:pt x="0" y="1900173"/>
                  <a:pt x="0" y="1880639"/>
                </a:cubicBezTo>
                <a:lnTo>
                  <a:pt x="0" y="35370"/>
                </a:lnTo>
                <a:cubicBezTo>
                  <a:pt x="0" y="15836"/>
                  <a:pt x="15836" y="0"/>
                  <a:pt x="35370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3EFF5A11-92DF-BC35-55CA-EECA202C55B3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 l="4671"/>
          <a:stretch/>
        </p:blipFill>
        <p:spPr>
          <a:xfrm>
            <a:off x="135741" y="211147"/>
            <a:ext cx="3179298" cy="154190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Picture 6">
            <a:extLst>
              <a:ext uri="{FF2B5EF4-FFF2-40B4-BE49-F238E27FC236}">
                <a16:creationId xmlns:a16="http://schemas.microsoft.com/office/drawing/2014/main" id="{D0057AC6-E958-18E0-BF43-7A806C66C909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2029" y="191498"/>
            <a:ext cx="2355285" cy="215005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8" name="Free-form: Shape 13">
            <a:extLst>
              <a:ext uri="{FF2B5EF4-FFF2-40B4-BE49-F238E27FC236}">
                <a16:creationId xmlns:a16="http://schemas.microsoft.com/office/drawing/2014/main" id="{233C0D9D-B26B-1DCE-8493-626ABDD067F7}"/>
              </a:ext>
            </a:extLst>
          </p:cNvPr>
          <p:cNvSpPr/>
          <p:nvPr userDrawn="1"/>
        </p:nvSpPr>
        <p:spPr>
          <a:xfrm>
            <a:off x="-7749" y="5526425"/>
            <a:ext cx="12218376" cy="72825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8414099 w 9478107"/>
              <a:gd name="connsiteY4" fmla="*/ 797823 h 1273677"/>
              <a:gd name="connsiteX5" fmla="*/ 9478107 w 9478107"/>
              <a:gd name="connsiteY5" fmla="*/ 350485 h 1273677"/>
              <a:gd name="connsiteX6" fmla="*/ 9469315 w 9478107"/>
              <a:gd name="connsiteY6" fmla="*/ 1256093 h 1273677"/>
              <a:gd name="connsiteX7" fmla="*/ 7253653 w 9478107"/>
              <a:gd name="connsiteY7" fmla="*/ 1247300 h 1273677"/>
              <a:gd name="connsiteX8" fmla="*/ 4826976 w 9478107"/>
              <a:gd name="connsiteY8" fmla="*/ 1273677 h 1273677"/>
              <a:gd name="connsiteX9" fmla="*/ 2751992 w 9478107"/>
              <a:gd name="connsiteY9" fmla="*/ 1264885 h 1273677"/>
              <a:gd name="connsiteX10" fmla="*/ 0 w 9478107"/>
              <a:gd name="connsiteY10" fmla="*/ 1212131 h 1273677"/>
              <a:gd name="connsiteX11" fmla="*/ 8792 w 9478107"/>
              <a:gd name="connsiteY11" fmla="*/ 350485 h 1273677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98612"/>
              <a:gd name="connsiteY0" fmla="*/ 463370 h 1386562"/>
              <a:gd name="connsiteX1" fmla="*/ 2057399 w 9498612"/>
              <a:gd name="connsiteY1" fmla="*/ 419408 h 1386562"/>
              <a:gd name="connsiteX2" fmla="*/ 4457699 w 9498612"/>
              <a:gd name="connsiteY2" fmla="*/ 489747 h 1386562"/>
              <a:gd name="connsiteX3" fmla="*/ 7009426 w 9498612"/>
              <a:gd name="connsiteY3" fmla="*/ 98357 h 1386562"/>
              <a:gd name="connsiteX4" fmla="*/ 8414099 w 9498612"/>
              <a:gd name="connsiteY4" fmla="*/ 910708 h 1386562"/>
              <a:gd name="connsiteX5" fmla="*/ 9498612 w 9498612"/>
              <a:gd name="connsiteY5" fmla="*/ 200892 h 1386562"/>
              <a:gd name="connsiteX6" fmla="*/ 9469315 w 9498612"/>
              <a:gd name="connsiteY6" fmla="*/ 1368978 h 1386562"/>
              <a:gd name="connsiteX7" fmla="*/ 7253653 w 9498612"/>
              <a:gd name="connsiteY7" fmla="*/ 1360185 h 1386562"/>
              <a:gd name="connsiteX8" fmla="*/ 4826976 w 9498612"/>
              <a:gd name="connsiteY8" fmla="*/ 1386562 h 1386562"/>
              <a:gd name="connsiteX9" fmla="*/ 2751992 w 9498612"/>
              <a:gd name="connsiteY9" fmla="*/ 1377770 h 1386562"/>
              <a:gd name="connsiteX10" fmla="*/ 0 w 9498612"/>
              <a:gd name="connsiteY10" fmla="*/ 1325016 h 1386562"/>
              <a:gd name="connsiteX11" fmla="*/ 8792 w 9498612"/>
              <a:gd name="connsiteY11" fmla="*/ 463370 h 1386562"/>
              <a:gd name="connsiteX0" fmla="*/ 8792 w 9498612"/>
              <a:gd name="connsiteY0" fmla="*/ 444298 h 1367490"/>
              <a:gd name="connsiteX1" fmla="*/ 2057399 w 9498612"/>
              <a:gd name="connsiteY1" fmla="*/ 400336 h 1367490"/>
              <a:gd name="connsiteX2" fmla="*/ 4320995 w 9498612"/>
              <a:gd name="connsiteY2" fmla="*/ 695656 h 1367490"/>
              <a:gd name="connsiteX3" fmla="*/ 7009426 w 9498612"/>
              <a:gd name="connsiteY3" fmla="*/ 79285 h 1367490"/>
              <a:gd name="connsiteX4" fmla="*/ 8414099 w 9498612"/>
              <a:gd name="connsiteY4" fmla="*/ 891636 h 1367490"/>
              <a:gd name="connsiteX5" fmla="*/ 9498612 w 9498612"/>
              <a:gd name="connsiteY5" fmla="*/ 181820 h 1367490"/>
              <a:gd name="connsiteX6" fmla="*/ 9469315 w 9498612"/>
              <a:gd name="connsiteY6" fmla="*/ 1349906 h 1367490"/>
              <a:gd name="connsiteX7" fmla="*/ 7253653 w 9498612"/>
              <a:gd name="connsiteY7" fmla="*/ 1341113 h 1367490"/>
              <a:gd name="connsiteX8" fmla="*/ 4826976 w 9498612"/>
              <a:gd name="connsiteY8" fmla="*/ 1367490 h 1367490"/>
              <a:gd name="connsiteX9" fmla="*/ 2751992 w 9498612"/>
              <a:gd name="connsiteY9" fmla="*/ 1358698 h 1367490"/>
              <a:gd name="connsiteX10" fmla="*/ 0 w 9498612"/>
              <a:gd name="connsiteY10" fmla="*/ 1305944 h 1367490"/>
              <a:gd name="connsiteX11" fmla="*/ 8792 w 9498612"/>
              <a:gd name="connsiteY11" fmla="*/ 444298 h 1367490"/>
              <a:gd name="connsiteX0" fmla="*/ 8792 w 9498612"/>
              <a:gd name="connsiteY0" fmla="*/ 428789 h 1351981"/>
              <a:gd name="connsiteX1" fmla="*/ 2057399 w 9498612"/>
              <a:gd name="connsiteY1" fmla="*/ 384827 h 1351981"/>
              <a:gd name="connsiteX2" fmla="*/ 3698995 w 9498612"/>
              <a:gd name="connsiteY2" fmla="*/ 961374 h 1351981"/>
              <a:gd name="connsiteX3" fmla="*/ 7009426 w 9498612"/>
              <a:gd name="connsiteY3" fmla="*/ 63776 h 1351981"/>
              <a:gd name="connsiteX4" fmla="*/ 8414099 w 9498612"/>
              <a:gd name="connsiteY4" fmla="*/ 876127 h 1351981"/>
              <a:gd name="connsiteX5" fmla="*/ 9498612 w 9498612"/>
              <a:gd name="connsiteY5" fmla="*/ 166311 h 1351981"/>
              <a:gd name="connsiteX6" fmla="*/ 9469315 w 9498612"/>
              <a:gd name="connsiteY6" fmla="*/ 1334397 h 1351981"/>
              <a:gd name="connsiteX7" fmla="*/ 7253653 w 9498612"/>
              <a:gd name="connsiteY7" fmla="*/ 1325604 h 1351981"/>
              <a:gd name="connsiteX8" fmla="*/ 4826976 w 9498612"/>
              <a:gd name="connsiteY8" fmla="*/ 1351981 h 1351981"/>
              <a:gd name="connsiteX9" fmla="*/ 2751992 w 9498612"/>
              <a:gd name="connsiteY9" fmla="*/ 1343189 h 1351981"/>
              <a:gd name="connsiteX10" fmla="*/ 0 w 9498612"/>
              <a:gd name="connsiteY10" fmla="*/ 1290435 h 1351981"/>
              <a:gd name="connsiteX11" fmla="*/ 8792 w 9498612"/>
              <a:gd name="connsiteY11" fmla="*/ 428789 h 1351981"/>
              <a:gd name="connsiteX0" fmla="*/ 8792 w 9498612"/>
              <a:gd name="connsiteY0" fmla="*/ 595005 h 1518197"/>
              <a:gd name="connsiteX1" fmla="*/ 2057399 w 9498612"/>
              <a:gd name="connsiteY1" fmla="*/ 551043 h 1518197"/>
              <a:gd name="connsiteX2" fmla="*/ 3698995 w 9498612"/>
              <a:gd name="connsiteY2" fmla="*/ 1127590 h 1518197"/>
              <a:gd name="connsiteX3" fmla="*/ 5386116 w 9498612"/>
              <a:gd name="connsiteY3" fmla="*/ 48678 h 1518197"/>
              <a:gd name="connsiteX4" fmla="*/ 7009426 w 9498612"/>
              <a:gd name="connsiteY4" fmla="*/ 229992 h 1518197"/>
              <a:gd name="connsiteX5" fmla="*/ 8414099 w 9498612"/>
              <a:gd name="connsiteY5" fmla="*/ 1042343 h 1518197"/>
              <a:gd name="connsiteX6" fmla="*/ 9498612 w 9498612"/>
              <a:gd name="connsiteY6" fmla="*/ 332527 h 1518197"/>
              <a:gd name="connsiteX7" fmla="*/ 9469315 w 9498612"/>
              <a:gd name="connsiteY7" fmla="*/ 1500613 h 1518197"/>
              <a:gd name="connsiteX8" fmla="*/ 7253653 w 9498612"/>
              <a:gd name="connsiteY8" fmla="*/ 1491820 h 1518197"/>
              <a:gd name="connsiteX9" fmla="*/ 4826976 w 9498612"/>
              <a:gd name="connsiteY9" fmla="*/ 1518197 h 1518197"/>
              <a:gd name="connsiteX10" fmla="*/ 2751992 w 9498612"/>
              <a:gd name="connsiteY10" fmla="*/ 1509405 h 1518197"/>
              <a:gd name="connsiteX11" fmla="*/ 0 w 9498612"/>
              <a:gd name="connsiteY11" fmla="*/ 1456651 h 1518197"/>
              <a:gd name="connsiteX12" fmla="*/ 8792 w 9498612"/>
              <a:gd name="connsiteY12" fmla="*/ 595005 h 1518197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498612" h="1552908">
                <a:moveTo>
                  <a:pt x="8792" y="629716"/>
                </a:moveTo>
                <a:cubicBezTo>
                  <a:pt x="671146" y="635577"/>
                  <a:pt x="973014" y="-123492"/>
                  <a:pt x="2057399" y="585754"/>
                </a:cubicBezTo>
                <a:cubicBezTo>
                  <a:pt x="3282459" y="1283277"/>
                  <a:pt x="3144209" y="1246028"/>
                  <a:pt x="3698995" y="1162301"/>
                </a:cubicBezTo>
                <a:cubicBezTo>
                  <a:pt x="4253781" y="1078574"/>
                  <a:pt x="4834377" y="232989"/>
                  <a:pt x="5386116" y="83389"/>
                </a:cubicBezTo>
                <a:cubicBezTo>
                  <a:pt x="5937855" y="-66211"/>
                  <a:pt x="6463751" y="-19649"/>
                  <a:pt x="7009426" y="264703"/>
                </a:cubicBezTo>
                <a:cubicBezTo>
                  <a:pt x="7646042" y="612966"/>
                  <a:pt x="8003791" y="1075589"/>
                  <a:pt x="8414099" y="1077054"/>
                </a:cubicBezTo>
                <a:cubicBezTo>
                  <a:pt x="8824407" y="1078519"/>
                  <a:pt x="9320464" y="250238"/>
                  <a:pt x="9498612" y="367238"/>
                </a:cubicBezTo>
                <a:cubicBezTo>
                  <a:pt x="9495681" y="669107"/>
                  <a:pt x="9472246" y="1233455"/>
                  <a:pt x="9469315" y="1535324"/>
                </a:cubicBezTo>
                <a:lnTo>
                  <a:pt x="7253653" y="1526531"/>
                </a:lnTo>
                <a:lnTo>
                  <a:pt x="4826976" y="1552908"/>
                </a:lnTo>
                <a:lnTo>
                  <a:pt x="2751992" y="1544116"/>
                </a:lnTo>
                <a:lnTo>
                  <a:pt x="0" y="1491362"/>
                </a:lnTo>
                <a:cubicBezTo>
                  <a:pt x="2931" y="1207077"/>
                  <a:pt x="-2932" y="931585"/>
                  <a:pt x="8792" y="629716"/>
                </a:cubicBezTo>
                <a:close/>
              </a:path>
            </a:pathLst>
          </a:custGeom>
          <a:gradFill>
            <a:gsLst>
              <a:gs pos="0">
                <a:srgbClr val="EFFCFF"/>
              </a:gs>
              <a:gs pos="50000">
                <a:srgbClr val="0F9ED5">
                  <a:lumMod val="40000"/>
                  <a:lumOff val="60000"/>
                </a:srgbClr>
              </a:gs>
              <a:gs pos="100000">
                <a:sysClr val="window" lastClr="FFFFFF"/>
              </a:gs>
            </a:gsLst>
            <a:lin ang="5400000" scaled="1"/>
          </a:gradFill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>
            <a:glow>
              <a:srgbClr val="FFFF00"/>
            </a:glow>
            <a:outerShdw algn="ctr" rotWithShape="0">
              <a:sysClr val="windowText" lastClr="000000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9" name="Free-form: Shape 13">
            <a:extLst>
              <a:ext uri="{FF2B5EF4-FFF2-40B4-BE49-F238E27FC236}">
                <a16:creationId xmlns:a16="http://schemas.microsoft.com/office/drawing/2014/main" id="{95CC7C89-8F0E-07BF-6D89-44A0358FDFC8}"/>
              </a:ext>
            </a:extLst>
          </p:cNvPr>
          <p:cNvSpPr/>
          <p:nvPr userDrawn="1"/>
        </p:nvSpPr>
        <p:spPr>
          <a:xfrm>
            <a:off x="0" y="5838824"/>
            <a:ext cx="12192000" cy="675673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rgbClr val="156082">
                  <a:lumMod val="5000"/>
                  <a:lumOff val="95000"/>
                </a:srgbClr>
              </a:gs>
              <a:gs pos="74000">
                <a:srgbClr val="156082">
                  <a:lumMod val="45000"/>
                  <a:lumOff val="55000"/>
                </a:srgbClr>
              </a:gs>
              <a:gs pos="83000">
                <a:srgbClr val="156082">
                  <a:lumMod val="45000"/>
                  <a:lumOff val="55000"/>
                </a:srgbClr>
              </a:gs>
              <a:gs pos="100000">
                <a:srgbClr val="156082">
                  <a:lumMod val="30000"/>
                  <a:lumOff val="70000"/>
                </a:srgbClr>
              </a:gs>
            </a:gsLst>
            <a:lin ang="5400000" scaled="1"/>
          </a:gradFill>
          <a:ln w="19050" cap="flat" cmpd="sng" algn="ctr">
            <a:noFill/>
            <a:prstDash val="solid"/>
            <a:miter lim="800000"/>
          </a:ln>
          <a:effectLst>
            <a:glow>
              <a:srgbClr val="FFFF00"/>
            </a:glow>
            <a:outerShdw algn="ctr" rotWithShape="0">
              <a:sysClr val="windowText" lastClr="000000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0" name="Free-form: Shape 13">
            <a:extLst>
              <a:ext uri="{FF2B5EF4-FFF2-40B4-BE49-F238E27FC236}">
                <a16:creationId xmlns:a16="http://schemas.microsoft.com/office/drawing/2014/main" id="{4FB94905-8FF2-701D-A980-9368DF7EB04F}"/>
              </a:ext>
            </a:extLst>
          </p:cNvPr>
          <p:cNvSpPr/>
          <p:nvPr userDrawn="1"/>
        </p:nvSpPr>
        <p:spPr>
          <a:xfrm>
            <a:off x="-7346" y="5928072"/>
            <a:ext cx="12216286" cy="89882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4457699 w 9478107"/>
              <a:gd name="connsiteY2" fmla="*/ 373331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72464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755857 w 9478107"/>
              <a:gd name="connsiteY4" fmla="*/ 446231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557637 w 9478107"/>
              <a:gd name="connsiteY4" fmla="*/ 716768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15627 w 9484942"/>
              <a:gd name="connsiteY0" fmla="*/ 346954 h 1277035"/>
              <a:gd name="connsiteX1" fmla="*/ 2364982 w 9484942"/>
              <a:gd name="connsiteY1" fmla="*/ 302992 h 1277035"/>
              <a:gd name="connsiteX2" fmla="*/ 5134381 w 9484942"/>
              <a:gd name="connsiteY2" fmla="*/ 115678 h 1277035"/>
              <a:gd name="connsiteX3" fmla="*/ 7091448 w 9484942"/>
              <a:gd name="connsiteY3" fmla="*/ 647346 h 1277035"/>
              <a:gd name="connsiteX4" fmla="*/ 8564472 w 9484942"/>
              <a:gd name="connsiteY4" fmla="*/ 716768 h 1277035"/>
              <a:gd name="connsiteX5" fmla="*/ 9484942 w 9484942"/>
              <a:gd name="connsiteY5" fmla="*/ 346954 h 1277035"/>
              <a:gd name="connsiteX6" fmla="*/ 9476150 w 9484942"/>
              <a:gd name="connsiteY6" fmla="*/ 1252562 h 1277035"/>
              <a:gd name="connsiteX7" fmla="*/ 7260488 w 9484942"/>
              <a:gd name="connsiteY7" fmla="*/ 1243769 h 1277035"/>
              <a:gd name="connsiteX8" fmla="*/ 4833811 w 9484942"/>
              <a:gd name="connsiteY8" fmla="*/ 1270146 h 1277035"/>
              <a:gd name="connsiteX9" fmla="*/ 2758827 w 9484942"/>
              <a:gd name="connsiteY9" fmla="*/ 1261354 h 1277035"/>
              <a:gd name="connsiteX10" fmla="*/ 0 w 9484942"/>
              <a:gd name="connsiteY10" fmla="*/ 1273013 h 1277035"/>
              <a:gd name="connsiteX11" fmla="*/ 15627 w 9484942"/>
              <a:gd name="connsiteY11" fmla="*/ 346954 h 1277035"/>
              <a:gd name="connsiteX0" fmla="*/ 15627 w 9484942"/>
              <a:gd name="connsiteY0" fmla="*/ 346954 h 1300002"/>
              <a:gd name="connsiteX1" fmla="*/ 2364982 w 9484942"/>
              <a:gd name="connsiteY1" fmla="*/ 302992 h 1300002"/>
              <a:gd name="connsiteX2" fmla="*/ 5134381 w 9484942"/>
              <a:gd name="connsiteY2" fmla="*/ 115678 h 1300002"/>
              <a:gd name="connsiteX3" fmla="*/ 7091448 w 9484942"/>
              <a:gd name="connsiteY3" fmla="*/ 647346 h 1300002"/>
              <a:gd name="connsiteX4" fmla="*/ 8564472 w 9484942"/>
              <a:gd name="connsiteY4" fmla="*/ 716768 h 1300002"/>
              <a:gd name="connsiteX5" fmla="*/ 9484942 w 9484942"/>
              <a:gd name="connsiteY5" fmla="*/ 346954 h 1300002"/>
              <a:gd name="connsiteX6" fmla="*/ 9476150 w 9484942"/>
              <a:gd name="connsiteY6" fmla="*/ 1252562 h 1300002"/>
              <a:gd name="connsiteX7" fmla="*/ 7260488 w 9484942"/>
              <a:gd name="connsiteY7" fmla="*/ 1243769 h 1300002"/>
              <a:gd name="connsiteX8" fmla="*/ 4833811 w 9484942"/>
              <a:gd name="connsiteY8" fmla="*/ 1270146 h 1300002"/>
              <a:gd name="connsiteX9" fmla="*/ 2779333 w 9484942"/>
              <a:gd name="connsiteY9" fmla="*/ 1300002 h 1300002"/>
              <a:gd name="connsiteX10" fmla="*/ 0 w 9484942"/>
              <a:gd name="connsiteY10" fmla="*/ 1273013 h 1300002"/>
              <a:gd name="connsiteX11" fmla="*/ 15627 w 9484942"/>
              <a:gd name="connsiteY11" fmla="*/ 346954 h 1300002"/>
              <a:gd name="connsiteX0" fmla="*/ 15627 w 9484942"/>
              <a:gd name="connsiteY0" fmla="*/ 346954 h 1346830"/>
              <a:gd name="connsiteX1" fmla="*/ 2364982 w 9484942"/>
              <a:gd name="connsiteY1" fmla="*/ 302992 h 1346830"/>
              <a:gd name="connsiteX2" fmla="*/ 5134381 w 9484942"/>
              <a:gd name="connsiteY2" fmla="*/ 115678 h 1346830"/>
              <a:gd name="connsiteX3" fmla="*/ 7091448 w 9484942"/>
              <a:gd name="connsiteY3" fmla="*/ 647346 h 1346830"/>
              <a:gd name="connsiteX4" fmla="*/ 8564472 w 9484942"/>
              <a:gd name="connsiteY4" fmla="*/ 716768 h 1346830"/>
              <a:gd name="connsiteX5" fmla="*/ 9484942 w 9484942"/>
              <a:gd name="connsiteY5" fmla="*/ 346954 h 1346830"/>
              <a:gd name="connsiteX6" fmla="*/ 9476150 w 9484942"/>
              <a:gd name="connsiteY6" fmla="*/ 1252562 h 1346830"/>
              <a:gd name="connsiteX7" fmla="*/ 7267323 w 9484942"/>
              <a:gd name="connsiteY7" fmla="*/ 1346830 h 1346830"/>
              <a:gd name="connsiteX8" fmla="*/ 4833811 w 9484942"/>
              <a:gd name="connsiteY8" fmla="*/ 1270146 h 1346830"/>
              <a:gd name="connsiteX9" fmla="*/ 2779333 w 9484942"/>
              <a:gd name="connsiteY9" fmla="*/ 1300002 h 1346830"/>
              <a:gd name="connsiteX10" fmla="*/ 0 w 9484942"/>
              <a:gd name="connsiteY10" fmla="*/ 1273013 h 1346830"/>
              <a:gd name="connsiteX11" fmla="*/ 15627 w 9484942"/>
              <a:gd name="connsiteY11" fmla="*/ 346954 h 1346830"/>
              <a:gd name="connsiteX0" fmla="*/ 15627 w 9484942"/>
              <a:gd name="connsiteY0" fmla="*/ 346954 h 1308182"/>
              <a:gd name="connsiteX1" fmla="*/ 2364982 w 9484942"/>
              <a:gd name="connsiteY1" fmla="*/ 302992 h 1308182"/>
              <a:gd name="connsiteX2" fmla="*/ 5134381 w 9484942"/>
              <a:gd name="connsiteY2" fmla="*/ 115678 h 1308182"/>
              <a:gd name="connsiteX3" fmla="*/ 7091448 w 9484942"/>
              <a:gd name="connsiteY3" fmla="*/ 647346 h 1308182"/>
              <a:gd name="connsiteX4" fmla="*/ 8564472 w 9484942"/>
              <a:gd name="connsiteY4" fmla="*/ 716768 h 1308182"/>
              <a:gd name="connsiteX5" fmla="*/ 9484942 w 9484942"/>
              <a:gd name="connsiteY5" fmla="*/ 346954 h 1308182"/>
              <a:gd name="connsiteX6" fmla="*/ 9476150 w 9484942"/>
              <a:gd name="connsiteY6" fmla="*/ 1252562 h 1308182"/>
              <a:gd name="connsiteX7" fmla="*/ 7246817 w 9484942"/>
              <a:gd name="connsiteY7" fmla="*/ 1308182 h 1308182"/>
              <a:gd name="connsiteX8" fmla="*/ 4833811 w 9484942"/>
              <a:gd name="connsiteY8" fmla="*/ 1270146 h 1308182"/>
              <a:gd name="connsiteX9" fmla="*/ 2779333 w 9484942"/>
              <a:gd name="connsiteY9" fmla="*/ 1300002 h 1308182"/>
              <a:gd name="connsiteX10" fmla="*/ 0 w 9484942"/>
              <a:gd name="connsiteY10" fmla="*/ 1273013 h 1308182"/>
              <a:gd name="connsiteX11" fmla="*/ 15627 w 9484942"/>
              <a:gd name="connsiteY11" fmla="*/ 346954 h 1308182"/>
              <a:gd name="connsiteX0" fmla="*/ 15627 w 9496987"/>
              <a:gd name="connsiteY0" fmla="*/ 346954 h 1316976"/>
              <a:gd name="connsiteX1" fmla="*/ 2364982 w 9496987"/>
              <a:gd name="connsiteY1" fmla="*/ 302992 h 1316976"/>
              <a:gd name="connsiteX2" fmla="*/ 5134381 w 9496987"/>
              <a:gd name="connsiteY2" fmla="*/ 115678 h 1316976"/>
              <a:gd name="connsiteX3" fmla="*/ 7091448 w 9496987"/>
              <a:gd name="connsiteY3" fmla="*/ 647346 h 1316976"/>
              <a:gd name="connsiteX4" fmla="*/ 8564472 w 9496987"/>
              <a:gd name="connsiteY4" fmla="*/ 716768 h 1316976"/>
              <a:gd name="connsiteX5" fmla="*/ 9484942 w 9496987"/>
              <a:gd name="connsiteY5" fmla="*/ 346954 h 1316976"/>
              <a:gd name="connsiteX6" fmla="*/ 9496656 w 9496987"/>
              <a:gd name="connsiteY6" fmla="*/ 1316976 h 1316976"/>
              <a:gd name="connsiteX7" fmla="*/ 7246817 w 9496987"/>
              <a:gd name="connsiteY7" fmla="*/ 1308182 h 1316976"/>
              <a:gd name="connsiteX8" fmla="*/ 4833811 w 9496987"/>
              <a:gd name="connsiteY8" fmla="*/ 1270146 h 1316976"/>
              <a:gd name="connsiteX9" fmla="*/ 2779333 w 9496987"/>
              <a:gd name="connsiteY9" fmla="*/ 1300002 h 1316976"/>
              <a:gd name="connsiteX10" fmla="*/ 0 w 9496987"/>
              <a:gd name="connsiteY10" fmla="*/ 1273013 h 1316976"/>
              <a:gd name="connsiteX11" fmla="*/ 15627 w 9496987"/>
              <a:gd name="connsiteY11" fmla="*/ 346954 h 1316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rgbClr val="0F9ED5">
                  <a:lumMod val="20000"/>
                  <a:lumOff val="80000"/>
                </a:srgbClr>
              </a:gs>
              <a:gs pos="50000">
                <a:sysClr val="window" lastClr="FFFFFF"/>
              </a:gs>
              <a:gs pos="100000">
                <a:srgbClr val="0F9ED5">
                  <a:lumMod val="20000"/>
                  <a:lumOff val="80000"/>
                </a:srgbClr>
              </a:gs>
            </a:gsLst>
            <a:lin ang="0" scaled="1"/>
            <a:tileRect/>
          </a:gradFill>
          <a:ln w="15875" cap="flat" cmpd="sng" algn="ctr">
            <a:solidFill>
              <a:srgbClr val="156082">
                <a:alpha val="0"/>
              </a:srgbClr>
            </a:solidFill>
            <a:prstDash val="solid"/>
            <a:miter lim="800000"/>
          </a:ln>
          <a:effectLst>
            <a:glow>
              <a:srgbClr val="FFFF00"/>
            </a:glow>
            <a:outerShdw algn="ctr" rotWithShape="0">
              <a:sysClr val="windowText" lastClr="000000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62B0D505-239D-592F-D28C-2537FD6A64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92399" y="4130862"/>
            <a:ext cx="3822700" cy="164669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E2841">
                    <a:lumMod val="90000"/>
                    <a:lumOff val="10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1st Week Kick Off Presentation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E2841">
                    <a:lumMod val="90000"/>
                    <a:lumOff val="10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Date: </a:t>
            </a: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E2841">
                    <a:lumMod val="90000"/>
                    <a:lumOff val="10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th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E2841">
                    <a:lumMod val="90000"/>
                    <a:lumOff val="10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202X</a:t>
            </a:r>
          </a:p>
          <a:p>
            <a:pPr lvl="4"/>
            <a:endParaRPr lang="de-DE" dirty="0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64AB9256-03E9-9046-0C0F-540CE5905E92}"/>
              </a:ext>
            </a:extLst>
          </p:cNvPr>
          <p:cNvSpPr/>
          <p:nvPr userDrawn="1"/>
        </p:nvSpPr>
        <p:spPr>
          <a:xfrm>
            <a:off x="-4172" y="6542492"/>
            <a:ext cx="12207494" cy="365126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2" name="Picture 18" descr="A white windmill with clouds in the background&#10;&#10;AI-generated content may be incorrect.">
            <a:extLst>
              <a:ext uri="{FF2B5EF4-FFF2-40B4-BE49-F238E27FC236}">
                <a16:creationId xmlns:a16="http://schemas.microsoft.com/office/drawing/2014/main" id="{9BDED722-8EE5-8B7F-02CA-CF3939A785C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9950" y="5430021"/>
            <a:ext cx="1753782" cy="1313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35806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up starting slide (Explanatio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-form: Shape 13">
            <a:extLst>
              <a:ext uri="{FF2B5EF4-FFF2-40B4-BE49-F238E27FC236}">
                <a16:creationId xmlns:a16="http://schemas.microsoft.com/office/drawing/2014/main" id="{006CCD24-9C06-8926-5E3D-FFE059D5F3D2}"/>
              </a:ext>
            </a:extLst>
          </p:cNvPr>
          <p:cNvSpPr/>
          <p:nvPr userDrawn="1"/>
        </p:nvSpPr>
        <p:spPr>
          <a:xfrm>
            <a:off x="-7749" y="5526425"/>
            <a:ext cx="12218376" cy="72825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8414099 w 9478107"/>
              <a:gd name="connsiteY4" fmla="*/ 797823 h 1273677"/>
              <a:gd name="connsiteX5" fmla="*/ 9478107 w 9478107"/>
              <a:gd name="connsiteY5" fmla="*/ 350485 h 1273677"/>
              <a:gd name="connsiteX6" fmla="*/ 9469315 w 9478107"/>
              <a:gd name="connsiteY6" fmla="*/ 1256093 h 1273677"/>
              <a:gd name="connsiteX7" fmla="*/ 7253653 w 9478107"/>
              <a:gd name="connsiteY7" fmla="*/ 1247300 h 1273677"/>
              <a:gd name="connsiteX8" fmla="*/ 4826976 w 9478107"/>
              <a:gd name="connsiteY8" fmla="*/ 1273677 h 1273677"/>
              <a:gd name="connsiteX9" fmla="*/ 2751992 w 9478107"/>
              <a:gd name="connsiteY9" fmla="*/ 1264885 h 1273677"/>
              <a:gd name="connsiteX10" fmla="*/ 0 w 9478107"/>
              <a:gd name="connsiteY10" fmla="*/ 1212131 h 1273677"/>
              <a:gd name="connsiteX11" fmla="*/ 8792 w 9478107"/>
              <a:gd name="connsiteY11" fmla="*/ 350485 h 1273677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98612"/>
              <a:gd name="connsiteY0" fmla="*/ 463370 h 1386562"/>
              <a:gd name="connsiteX1" fmla="*/ 2057399 w 9498612"/>
              <a:gd name="connsiteY1" fmla="*/ 419408 h 1386562"/>
              <a:gd name="connsiteX2" fmla="*/ 4457699 w 9498612"/>
              <a:gd name="connsiteY2" fmla="*/ 489747 h 1386562"/>
              <a:gd name="connsiteX3" fmla="*/ 7009426 w 9498612"/>
              <a:gd name="connsiteY3" fmla="*/ 98357 h 1386562"/>
              <a:gd name="connsiteX4" fmla="*/ 8414099 w 9498612"/>
              <a:gd name="connsiteY4" fmla="*/ 910708 h 1386562"/>
              <a:gd name="connsiteX5" fmla="*/ 9498612 w 9498612"/>
              <a:gd name="connsiteY5" fmla="*/ 200892 h 1386562"/>
              <a:gd name="connsiteX6" fmla="*/ 9469315 w 9498612"/>
              <a:gd name="connsiteY6" fmla="*/ 1368978 h 1386562"/>
              <a:gd name="connsiteX7" fmla="*/ 7253653 w 9498612"/>
              <a:gd name="connsiteY7" fmla="*/ 1360185 h 1386562"/>
              <a:gd name="connsiteX8" fmla="*/ 4826976 w 9498612"/>
              <a:gd name="connsiteY8" fmla="*/ 1386562 h 1386562"/>
              <a:gd name="connsiteX9" fmla="*/ 2751992 w 9498612"/>
              <a:gd name="connsiteY9" fmla="*/ 1377770 h 1386562"/>
              <a:gd name="connsiteX10" fmla="*/ 0 w 9498612"/>
              <a:gd name="connsiteY10" fmla="*/ 1325016 h 1386562"/>
              <a:gd name="connsiteX11" fmla="*/ 8792 w 9498612"/>
              <a:gd name="connsiteY11" fmla="*/ 463370 h 1386562"/>
              <a:gd name="connsiteX0" fmla="*/ 8792 w 9498612"/>
              <a:gd name="connsiteY0" fmla="*/ 444298 h 1367490"/>
              <a:gd name="connsiteX1" fmla="*/ 2057399 w 9498612"/>
              <a:gd name="connsiteY1" fmla="*/ 400336 h 1367490"/>
              <a:gd name="connsiteX2" fmla="*/ 4320995 w 9498612"/>
              <a:gd name="connsiteY2" fmla="*/ 695656 h 1367490"/>
              <a:gd name="connsiteX3" fmla="*/ 7009426 w 9498612"/>
              <a:gd name="connsiteY3" fmla="*/ 79285 h 1367490"/>
              <a:gd name="connsiteX4" fmla="*/ 8414099 w 9498612"/>
              <a:gd name="connsiteY4" fmla="*/ 891636 h 1367490"/>
              <a:gd name="connsiteX5" fmla="*/ 9498612 w 9498612"/>
              <a:gd name="connsiteY5" fmla="*/ 181820 h 1367490"/>
              <a:gd name="connsiteX6" fmla="*/ 9469315 w 9498612"/>
              <a:gd name="connsiteY6" fmla="*/ 1349906 h 1367490"/>
              <a:gd name="connsiteX7" fmla="*/ 7253653 w 9498612"/>
              <a:gd name="connsiteY7" fmla="*/ 1341113 h 1367490"/>
              <a:gd name="connsiteX8" fmla="*/ 4826976 w 9498612"/>
              <a:gd name="connsiteY8" fmla="*/ 1367490 h 1367490"/>
              <a:gd name="connsiteX9" fmla="*/ 2751992 w 9498612"/>
              <a:gd name="connsiteY9" fmla="*/ 1358698 h 1367490"/>
              <a:gd name="connsiteX10" fmla="*/ 0 w 9498612"/>
              <a:gd name="connsiteY10" fmla="*/ 1305944 h 1367490"/>
              <a:gd name="connsiteX11" fmla="*/ 8792 w 9498612"/>
              <a:gd name="connsiteY11" fmla="*/ 444298 h 1367490"/>
              <a:gd name="connsiteX0" fmla="*/ 8792 w 9498612"/>
              <a:gd name="connsiteY0" fmla="*/ 428789 h 1351981"/>
              <a:gd name="connsiteX1" fmla="*/ 2057399 w 9498612"/>
              <a:gd name="connsiteY1" fmla="*/ 384827 h 1351981"/>
              <a:gd name="connsiteX2" fmla="*/ 3698995 w 9498612"/>
              <a:gd name="connsiteY2" fmla="*/ 961374 h 1351981"/>
              <a:gd name="connsiteX3" fmla="*/ 7009426 w 9498612"/>
              <a:gd name="connsiteY3" fmla="*/ 63776 h 1351981"/>
              <a:gd name="connsiteX4" fmla="*/ 8414099 w 9498612"/>
              <a:gd name="connsiteY4" fmla="*/ 876127 h 1351981"/>
              <a:gd name="connsiteX5" fmla="*/ 9498612 w 9498612"/>
              <a:gd name="connsiteY5" fmla="*/ 166311 h 1351981"/>
              <a:gd name="connsiteX6" fmla="*/ 9469315 w 9498612"/>
              <a:gd name="connsiteY6" fmla="*/ 1334397 h 1351981"/>
              <a:gd name="connsiteX7" fmla="*/ 7253653 w 9498612"/>
              <a:gd name="connsiteY7" fmla="*/ 1325604 h 1351981"/>
              <a:gd name="connsiteX8" fmla="*/ 4826976 w 9498612"/>
              <a:gd name="connsiteY8" fmla="*/ 1351981 h 1351981"/>
              <a:gd name="connsiteX9" fmla="*/ 2751992 w 9498612"/>
              <a:gd name="connsiteY9" fmla="*/ 1343189 h 1351981"/>
              <a:gd name="connsiteX10" fmla="*/ 0 w 9498612"/>
              <a:gd name="connsiteY10" fmla="*/ 1290435 h 1351981"/>
              <a:gd name="connsiteX11" fmla="*/ 8792 w 9498612"/>
              <a:gd name="connsiteY11" fmla="*/ 428789 h 1351981"/>
              <a:gd name="connsiteX0" fmla="*/ 8792 w 9498612"/>
              <a:gd name="connsiteY0" fmla="*/ 595005 h 1518197"/>
              <a:gd name="connsiteX1" fmla="*/ 2057399 w 9498612"/>
              <a:gd name="connsiteY1" fmla="*/ 551043 h 1518197"/>
              <a:gd name="connsiteX2" fmla="*/ 3698995 w 9498612"/>
              <a:gd name="connsiteY2" fmla="*/ 1127590 h 1518197"/>
              <a:gd name="connsiteX3" fmla="*/ 5386116 w 9498612"/>
              <a:gd name="connsiteY3" fmla="*/ 48678 h 1518197"/>
              <a:gd name="connsiteX4" fmla="*/ 7009426 w 9498612"/>
              <a:gd name="connsiteY4" fmla="*/ 229992 h 1518197"/>
              <a:gd name="connsiteX5" fmla="*/ 8414099 w 9498612"/>
              <a:gd name="connsiteY5" fmla="*/ 1042343 h 1518197"/>
              <a:gd name="connsiteX6" fmla="*/ 9498612 w 9498612"/>
              <a:gd name="connsiteY6" fmla="*/ 332527 h 1518197"/>
              <a:gd name="connsiteX7" fmla="*/ 9469315 w 9498612"/>
              <a:gd name="connsiteY7" fmla="*/ 1500613 h 1518197"/>
              <a:gd name="connsiteX8" fmla="*/ 7253653 w 9498612"/>
              <a:gd name="connsiteY8" fmla="*/ 1491820 h 1518197"/>
              <a:gd name="connsiteX9" fmla="*/ 4826976 w 9498612"/>
              <a:gd name="connsiteY9" fmla="*/ 1518197 h 1518197"/>
              <a:gd name="connsiteX10" fmla="*/ 2751992 w 9498612"/>
              <a:gd name="connsiteY10" fmla="*/ 1509405 h 1518197"/>
              <a:gd name="connsiteX11" fmla="*/ 0 w 9498612"/>
              <a:gd name="connsiteY11" fmla="*/ 1456651 h 1518197"/>
              <a:gd name="connsiteX12" fmla="*/ 8792 w 9498612"/>
              <a:gd name="connsiteY12" fmla="*/ 595005 h 1518197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498612" h="1552908">
                <a:moveTo>
                  <a:pt x="8792" y="629716"/>
                </a:moveTo>
                <a:cubicBezTo>
                  <a:pt x="671146" y="635577"/>
                  <a:pt x="973014" y="-123492"/>
                  <a:pt x="2057399" y="585754"/>
                </a:cubicBezTo>
                <a:cubicBezTo>
                  <a:pt x="3282459" y="1283277"/>
                  <a:pt x="3144209" y="1246028"/>
                  <a:pt x="3698995" y="1162301"/>
                </a:cubicBezTo>
                <a:cubicBezTo>
                  <a:pt x="4253781" y="1078574"/>
                  <a:pt x="4834377" y="232989"/>
                  <a:pt x="5386116" y="83389"/>
                </a:cubicBezTo>
                <a:cubicBezTo>
                  <a:pt x="5937855" y="-66211"/>
                  <a:pt x="6463751" y="-19649"/>
                  <a:pt x="7009426" y="264703"/>
                </a:cubicBezTo>
                <a:cubicBezTo>
                  <a:pt x="7646042" y="612966"/>
                  <a:pt x="8003791" y="1075589"/>
                  <a:pt x="8414099" y="1077054"/>
                </a:cubicBezTo>
                <a:cubicBezTo>
                  <a:pt x="8824407" y="1078519"/>
                  <a:pt x="9320464" y="250238"/>
                  <a:pt x="9498612" y="367238"/>
                </a:cubicBezTo>
                <a:cubicBezTo>
                  <a:pt x="9495681" y="669107"/>
                  <a:pt x="9472246" y="1233455"/>
                  <a:pt x="9469315" y="1535324"/>
                </a:cubicBezTo>
                <a:lnTo>
                  <a:pt x="7253653" y="1526531"/>
                </a:lnTo>
                <a:lnTo>
                  <a:pt x="4826976" y="1552908"/>
                </a:lnTo>
                <a:lnTo>
                  <a:pt x="2751992" y="1544116"/>
                </a:lnTo>
                <a:lnTo>
                  <a:pt x="0" y="1491362"/>
                </a:lnTo>
                <a:cubicBezTo>
                  <a:pt x="2931" y="1207077"/>
                  <a:pt x="-2932" y="931585"/>
                  <a:pt x="8792" y="629716"/>
                </a:cubicBezTo>
                <a:close/>
              </a:path>
            </a:pathLst>
          </a:custGeom>
          <a:gradFill>
            <a:gsLst>
              <a:gs pos="0">
                <a:srgbClr val="EFFCFF"/>
              </a:gs>
              <a:gs pos="50000">
                <a:srgbClr val="0F9ED5">
                  <a:lumMod val="40000"/>
                  <a:lumOff val="60000"/>
                </a:srgbClr>
              </a:gs>
              <a:gs pos="100000">
                <a:sysClr val="window" lastClr="FFFFFF"/>
              </a:gs>
            </a:gsLst>
            <a:lin ang="5400000" scaled="1"/>
          </a:gradFill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>
            <a:glow>
              <a:srgbClr val="FFFF00"/>
            </a:glow>
            <a:outerShdw algn="ctr" rotWithShape="0">
              <a:sysClr val="windowText" lastClr="000000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4" name="Free-form: Shape 13">
            <a:extLst>
              <a:ext uri="{FF2B5EF4-FFF2-40B4-BE49-F238E27FC236}">
                <a16:creationId xmlns:a16="http://schemas.microsoft.com/office/drawing/2014/main" id="{1157507C-DF41-F2F7-53B7-B0DC0D568F3B}"/>
              </a:ext>
            </a:extLst>
          </p:cNvPr>
          <p:cNvSpPr/>
          <p:nvPr userDrawn="1"/>
        </p:nvSpPr>
        <p:spPr>
          <a:xfrm>
            <a:off x="0" y="5838824"/>
            <a:ext cx="12192000" cy="675673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rgbClr val="156082">
                  <a:lumMod val="5000"/>
                  <a:lumOff val="95000"/>
                </a:srgbClr>
              </a:gs>
              <a:gs pos="74000">
                <a:srgbClr val="156082">
                  <a:lumMod val="45000"/>
                  <a:lumOff val="55000"/>
                </a:srgbClr>
              </a:gs>
              <a:gs pos="83000">
                <a:srgbClr val="156082">
                  <a:lumMod val="45000"/>
                  <a:lumOff val="55000"/>
                </a:srgbClr>
              </a:gs>
              <a:gs pos="100000">
                <a:srgbClr val="156082">
                  <a:lumMod val="30000"/>
                  <a:lumOff val="70000"/>
                </a:srgbClr>
              </a:gs>
            </a:gsLst>
            <a:lin ang="5400000" scaled="1"/>
          </a:gradFill>
          <a:ln w="19050" cap="flat" cmpd="sng" algn="ctr">
            <a:noFill/>
            <a:prstDash val="solid"/>
            <a:miter lim="800000"/>
          </a:ln>
          <a:effectLst>
            <a:glow>
              <a:srgbClr val="FFFF00"/>
            </a:glow>
            <a:outerShdw algn="ctr" rotWithShape="0">
              <a:sysClr val="windowText" lastClr="000000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5" name="Free-form: Shape 13">
            <a:extLst>
              <a:ext uri="{FF2B5EF4-FFF2-40B4-BE49-F238E27FC236}">
                <a16:creationId xmlns:a16="http://schemas.microsoft.com/office/drawing/2014/main" id="{94DF4395-7D7A-F380-6320-D9BE1ED1DA6D}"/>
              </a:ext>
            </a:extLst>
          </p:cNvPr>
          <p:cNvSpPr/>
          <p:nvPr userDrawn="1"/>
        </p:nvSpPr>
        <p:spPr>
          <a:xfrm>
            <a:off x="-7346" y="5928072"/>
            <a:ext cx="12216286" cy="89882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4457699 w 9478107"/>
              <a:gd name="connsiteY2" fmla="*/ 373331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72464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755857 w 9478107"/>
              <a:gd name="connsiteY4" fmla="*/ 446231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557637 w 9478107"/>
              <a:gd name="connsiteY4" fmla="*/ 716768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15627 w 9484942"/>
              <a:gd name="connsiteY0" fmla="*/ 346954 h 1277035"/>
              <a:gd name="connsiteX1" fmla="*/ 2364982 w 9484942"/>
              <a:gd name="connsiteY1" fmla="*/ 302992 h 1277035"/>
              <a:gd name="connsiteX2" fmla="*/ 5134381 w 9484942"/>
              <a:gd name="connsiteY2" fmla="*/ 115678 h 1277035"/>
              <a:gd name="connsiteX3" fmla="*/ 7091448 w 9484942"/>
              <a:gd name="connsiteY3" fmla="*/ 647346 h 1277035"/>
              <a:gd name="connsiteX4" fmla="*/ 8564472 w 9484942"/>
              <a:gd name="connsiteY4" fmla="*/ 716768 h 1277035"/>
              <a:gd name="connsiteX5" fmla="*/ 9484942 w 9484942"/>
              <a:gd name="connsiteY5" fmla="*/ 346954 h 1277035"/>
              <a:gd name="connsiteX6" fmla="*/ 9476150 w 9484942"/>
              <a:gd name="connsiteY6" fmla="*/ 1252562 h 1277035"/>
              <a:gd name="connsiteX7" fmla="*/ 7260488 w 9484942"/>
              <a:gd name="connsiteY7" fmla="*/ 1243769 h 1277035"/>
              <a:gd name="connsiteX8" fmla="*/ 4833811 w 9484942"/>
              <a:gd name="connsiteY8" fmla="*/ 1270146 h 1277035"/>
              <a:gd name="connsiteX9" fmla="*/ 2758827 w 9484942"/>
              <a:gd name="connsiteY9" fmla="*/ 1261354 h 1277035"/>
              <a:gd name="connsiteX10" fmla="*/ 0 w 9484942"/>
              <a:gd name="connsiteY10" fmla="*/ 1273013 h 1277035"/>
              <a:gd name="connsiteX11" fmla="*/ 15627 w 9484942"/>
              <a:gd name="connsiteY11" fmla="*/ 346954 h 1277035"/>
              <a:gd name="connsiteX0" fmla="*/ 15627 w 9484942"/>
              <a:gd name="connsiteY0" fmla="*/ 346954 h 1300002"/>
              <a:gd name="connsiteX1" fmla="*/ 2364982 w 9484942"/>
              <a:gd name="connsiteY1" fmla="*/ 302992 h 1300002"/>
              <a:gd name="connsiteX2" fmla="*/ 5134381 w 9484942"/>
              <a:gd name="connsiteY2" fmla="*/ 115678 h 1300002"/>
              <a:gd name="connsiteX3" fmla="*/ 7091448 w 9484942"/>
              <a:gd name="connsiteY3" fmla="*/ 647346 h 1300002"/>
              <a:gd name="connsiteX4" fmla="*/ 8564472 w 9484942"/>
              <a:gd name="connsiteY4" fmla="*/ 716768 h 1300002"/>
              <a:gd name="connsiteX5" fmla="*/ 9484942 w 9484942"/>
              <a:gd name="connsiteY5" fmla="*/ 346954 h 1300002"/>
              <a:gd name="connsiteX6" fmla="*/ 9476150 w 9484942"/>
              <a:gd name="connsiteY6" fmla="*/ 1252562 h 1300002"/>
              <a:gd name="connsiteX7" fmla="*/ 7260488 w 9484942"/>
              <a:gd name="connsiteY7" fmla="*/ 1243769 h 1300002"/>
              <a:gd name="connsiteX8" fmla="*/ 4833811 w 9484942"/>
              <a:gd name="connsiteY8" fmla="*/ 1270146 h 1300002"/>
              <a:gd name="connsiteX9" fmla="*/ 2779333 w 9484942"/>
              <a:gd name="connsiteY9" fmla="*/ 1300002 h 1300002"/>
              <a:gd name="connsiteX10" fmla="*/ 0 w 9484942"/>
              <a:gd name="connsiteY10" fmla="*/ 1273013 h 1300002"/>
              <a:gd name="connsiteX11" fmla="*/ 15627 w 9484942"/>
              <a:gd name="connsiteY11" fmla="*/ 346954 h 1300002"/>
              <a:gd name="connsiteX0" fmla="*/ 15627 w 9484942"/>
              <a:gd name="connsiteY0" fmla="*/ 346954 h 1346830"/>
              <a:gd name="connsiteX1" fmla="*/ 2364982 w 9484942"/>
              <a:gd name="connsiteY1" fmla="*/ 302992 h 1346830"/>
              <a:gd name="connsiteX2" fmla="*/ 5134381 w 9484942"/>
              <a:gd name="connsiteY2" fmla="*/ 115678 h 1346830"/>
              <a:gd name="connsiteX3" fmla="*/ 7091448 w 9484942"/>
              <a:gd name="connsiteY3" fmla="*/ 647346 h 1346830"/>
              <a:gd name="connsiteX4" fmla="*/ 8564472 w 9484942"/>
              <a:gd name="connsiteY4" fmla="*/ 716768 h 1346830"/>
              <a:gd name="connsiteX5" fmla="*/ 9484942 w 9484942"/>
              <a:gd name="connsiteY5" fmla="*/ 346954 h 1346830"/>
              <a:gd name="connsiteX6" fmla="*/ 9476150 w 9484942"/>
              <a:gd name="connsiteY6" fmla="*/ 1252562 h 1346830"/>
              <a:gd name="connsiteX7" fmla="*/ 7267323 w 9484942"/>
              <a:gd name="connsiteY7" fmla="*/ 1346830 h 1346830"/>
              <a:gd name="connsiteX8" fmla="*/ 4833811 w 9484942"/>
              <a:gd name="connsiteY8" fmla="*/ 1270146 h 1346830"/>
              <a:gd name="connsiteX9" fmla="*/ 2779333 w 9484942"/>
              <a:gd name="connsiteY9" fmla="*/ 1300002 h 1346830"/>
              <a:gd name="connsiteX10" fmla="*/ 0 w 9484942"/>
              <a:gd name="connsiteY10" fmla="*/ 1273013 h 1346830"/>
              <a:gd name="connsiteX11" fmla="*/ 15627 w 9484942"/>
              <a:gd name="connsiteY11" fmla="*/ 346954 h 1346830"/>
              <a:gd name="connsiteX0" fmla="*/ 15627 w 9484942"/>
              <a:gd name="connsiteY0" fmla="*/ 346954 h 1308182"/>
              <a:gd name="connsiteX1" fmla="*/ 2364982 w 9484942"/>
              <a:gd name="connsiteY1" fmla="*/ 302992 h 1308182"/>
              <a:gd name="connsiteX2" fmla="*/ 5134381 w 9484942"/>
              <a:gd name="connsiteY2" fmla="*/ 115678 h 1308182"/>
              <a:gd name="connsiteX3" fmla="*/ 7091448 w 9484942"/>
              <a:gd name="connsiteY3" fmla="*/ 647346 h 1308182"/>
              <a:gd name="connsiteX4" fmla="*/ 8564472 w 9484942"/>
              <a:gd name="connsiteY4" fmla="*/ 716768 h 1308182"/>
              <a:gd name="connsiteX5" fmla="*/ 9484942 w 9484942"/>
              <a:gd name="connsiteY5" fmla="*/ 346954 h 1308182"/>
              <a:gd name="connsiteX6" fmla="*/ 9476150 w 9484942"/>
              <a:gd name="connsiteY6" fmla="*/ 1252562 h 1308182"/>
              <a:gd name="connsiteX7" fmla="*/ 7246817 w 9484942"/>
              <a:gd name="connsiteY7" fmla="*/ 1308182 h 1308182"/>
              <a:gd name="connsiteX8" fmla="*/ 4833811 w 9484942"/>
              <a:gd name="connsiteY8" fmla="*/ 1270146 h 1308182"/>
              <a:gd name="connsiteX9" fmla="*/ 2779333 w 9484942"/>
              <a:gd name="connsiteY9" fmla="*/ 1300002 h 1308182"/>
              <a:gd name="connsiteX10" fmla="*/ 0 w 9484942"/>
              <a:gd name="connsiteY10" fmla="*/ 1273013 h 1308182"/>
              <a:gd name="connsiteX11" fmla="*/ 15627 w 9484942"/>
              <a:gd name="connsiteY11" fmla="*/ 346954 h 1308182"/>
              <a:gd name="connsiteX0" fmla="*/ 15627 w 9496987"/>
              <a:gd name="connsiteY0" fmla="*/ 346954 h 1316976"/>
              <a:gd name="connsiteX1" fmla="*/ 2364982 w 9496987"/>
              <a:gd name="connsiteY1" fmla="*/ 302992 h 1316976"/>
              <a:gd name="connsiteX2" fmla="*/ 5134381 w 9496987"/>
              <a:gd name="connsiteY2" fmla="*/ 115678 h 1316976"/>
              <a:gd name="connsiteX3" fmla="*/ 7091448 w 9496987"/>
              <a:gd name="connsiteY3" fmla="*/ 647346 h 1316976"/>
              <a:gd name="connsiteX4" fmla="*/ 8564472 w 9496987"/>
              <a:gd name="connsiteY4" fmla="*/ 716768 h 1316976"/>
              <a:gd name="connsiteX5" fmla="*/ 9484942 w 9496987"/>
              <a:gd name="connsiteY5" fmla="*/ 346954 h 1316976"/>
              <a:gd name="connsiteX6" fmla="*/ 9496656 w 9496987"/>
              <a:gd name="connsiteY6" fmla="*/ 1316976 h 1316976"/>
              <a:gd name="connsiteX7" fmla="*/ 7246817 w 9496987"/>
              <a:gd name="connsiteY7" fmla="*/ 1308182 h 1316976"/>
              <a:gd name="connsiteX8" fmla="*/ 4833811 w 9496987"/>
              <a:gd name="connsiteY8" fmla="*/ 1270146 h 1316976"/>
              <a:gd name="connsiteX9" fmla="*/ 2779333 w 9496987"/>
              <a:gd name="connsiteY9" fmla="*/ 1300002 h 1316976"/>
              <a:gd name="connsiteX10" fmla="*/ 0 w 9496987"/>
              <a:gd name="connsiteY10" fmla="*/ 1273013 h 1316976"/>
              <a:gd name="connsiteX11" fmla="*/ 15627 w 9496987"/>
              <a:gd name="connsiteY11" fmla="*/ 346954 h 1316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rgbClr val="0F9ED5">
                  <a:lumMod val="20000"/>
                  <a:lumOff val="80000"/>
                </a:srgbClr>
              </a:gs>
              <a:gs pos="50000">
                <a:sysClr val="window" lastClr="FFFFFF"/>
              </a:gs>
              <a:gs pos="100000">
                <a:srgbClr val="0F9ED5">
                  <a:lumMod val="20000"/>
                  <a:lumOff val="80000"/>
                </a:srgbClr>
              </a:gs>
            </a:gsLst>
            <a:lin ang="0" scaled="1"/>
            <a:tileRect/>
          </a:gradFill>
          <a:ln w="15875" cap="flat" cmpd="sng" algn="ctr">
            <a:solidFill>
              <a:srgbClr val="156082">
                <a:alpha val="0"/>
              </a:srgbClr>
            </a:solidFill>
            <a:prstDash val="solid"/>
            <a:miter lim="800000"/>
          </a:ln>
          <a:effectLst>
            <a:glow>
              <a:srgbClr val="FFFF00"/>
            </a:glow>
            <a:outerShdw algn="ctr" rotWithShape="0">
              <a:sysClr val="windowText" lastClr="000000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27" name="Picture 8" descr="Hochschule Flensburg (Fachhochschule) – Wikipedia">
            <a:extLst>
              <a:ext uri="{FF2B5EF4-FFF2-40B4-BE49-F238E27FC236}">
                <a16:creationId xmlns:a16="http://schemas.microsoft.com/office/drawing/2014/main" id="{811EE0A2-7B7B-66E3-65D6-A7F1D9F140E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70439" y="264131"/>
            <a:ext cx="2518129" cy="1672124"/>
          </a:xfrm>
          <a:custGeom>
            <a:avLst/>
            <a:gdLst/>
            <a:ahLst/>
            <a:cxnLst/>
            <a:rect l="l" t="t" r="r" b="b"/>
            <a:pathLst>
              <a:path w="2028107" h="1916009">
                <a:moveTo>
                  <a:pt x="35370" y="0"/>
                </a:moveTo>
                <a:lnTo>
                  <a:pt x="1992737" y="0"/>
                </a:lnTo>
                <a:cubicBezTo>
                  <a:pt x="2012271" y="0"/>
                  <a:pt x="2028107" y="15836"/>
                  <a:pt x="2028107" y="35370"/>
                </a:cubicBezTo>
                <a:lnTo>
                  <a:pt x="2028107" y="1880639"/>
                </a:lnTo>
                <a:cubicBezTo>
                  <a:pt x="2028107" y="1900173"/>
                  <a:pt x="2012271" y="1916009"/>
                  <a:pt x="1992737" y="1916009"/>
                </a:cubicBezTo>
                <a:lnTo>
                  <a:pt x="35370" y="1916009"/>
                </a:lnTo>
                <a:cubicBezTo>
                  <a:pt x="15836" y="1916009"/>
                  <a:pt x="0" y="1900173"/>
                  <a:pt x="0" y="1880639"/>
                </a:cubicBezTo>
                <a:lnTo>
                  <a:pt x="0" y="35370"/>
                </a:lnTo>
                <a:cubicBezTo>
                  <a:pt x="0" y="15836"/>
                  <a:pt x="15836" y="0"/>
                  <a:pt x="35370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4" descr="A black background with blue text&#10;&#10;AI-generated content may be incorrect.">
            <a:extLst>
              <a:ext uri="{FF2B5EF4-FFF2-40B4-BE49-F238E27FC236}">
                <a16:creationId xmlns:a16="http://schemas.microsoft.com/office/drawing/2014/main" id="{88A3D22E-A6EF-A83A-86D5-C96D877CA4B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445647" y="719916"/>
            <a:ext cx="3586922" cy="1040207"/>
          </a:xfrm>
          <a:custGeom>
            <a:avLst/>
            <a:gdLst/>
            <a:ahLst/>
            <a:cxnLst/>
            <a:rect l="l" t="t" r="r" b="b"/>
            <a:pathLst>
              <a:path w="2028107" h="1916009">
                <a:moveTo>
                  <a:pt x="35370" y="0"/>
                </a:moveTo>
                <a:lnTo>
                  <a:pt x="1992737" y="0"/>
                </a:lnTo>
                <a:cubicBezTo>
                  <a:pt x="2012271" y="0"/>
                  <a:pt x="2028107" y="15836"/>
                  <a:pt x="2028107" y="35370"/>
                </a:cubicBezTo>
                <a:lnTo>
                  <a:pt x="2028107" y="1880639"/>
                </a:lnTo>
                <a:cubicBezTo>
                  <a:pt x="2028107" y="1900173"/>
                  <a:pt x="2012271" y="1916009"/>
                  <a:pt x="1992737" y="1916009"/>
                </a:cubicBezTo>
                <a:lnTo>
                  <a:pt x="35370" y="1916009"/>
                </a:lnTo>
                <a:cubicBezTo>
                  <a:pt x="15836" y="1916009"/>
                  <a:pt x="0" y="1900173"/>
                  <a:pt x="0" y="1880639"/>
                </a:cubicBezTo>
                <a:lnTo>
                  <a:pt x="0" y="35370"/>
                </a:lnTo>
                <a:cubicBezTo>
                  <a:pt x="0" y="15836"/>
                  <a:pt x="15836" y="0"/>
                  <a:pt x="35370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427A8DB5-3232-D63A-5CDF-0D3AD6450C3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825103" y="243054"/>
            <a:ext cx="3684008" cy="1703223"/>
          </a:xfrm>
          <a:prstGeom prst="rect">
            <a:avLst/>
          </a:prstGeom>
        </p:spPr>
      </p:pic>
      <p:sp>
        <p:nvSpPr>
          <p:cNvPr id="30" name="Title 1">
            <a:extLst>
              <a:ext uri="{FF2B5EF4-FFF2-40B4-BE49-F238E27FC236}">
                <a16:creationId xmlns:a16="http://schemas.microsoft.com/office/drawing/2014/main" id="{00FE6863-2F47-99AC-390A-A1BB2D1DD01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12841" y="2206093"/>
            <a:ext cx="9144000" cy="912598"/>
          </a:xfrm>
        </p:spPr>
        <p:txBody>
          <a:bodyPr>
            <a:noAutofit/>
          </a:bodyPr>
          <a:lstStyle>
            <a:lvl1pPr algn="ctr">
              <a:defRPr>
                <a:latin typeface="Aptos (Textkörper)"/>
              </a:defRPr>
            </a:lvl1pPr>
          </a:lstStyle>
          <a:p>
            <a:r>
              <a:rPr lang="it-IT" sz="4000" dirty="0"/>
              <a:t>Weekly report: Team X</a:t>
            </a:r>
            <a:endParaRPr lang="en-GB" sz="4000" dirty="0"/>
          </a:p>
        </p:txBody>
      </p:sp>
      <p:sp>
        <p:nvSpPr>
          <p:cNvPr id="31" name="Subtitle 2">
            <a:extLst>
              <a:ext uri="{FF2B5EF4-FFF2-40B4-BE49-F238E27FC236}">
                <a16:creationId xmlns:a16="http://schemas.microsoft.com/office/drawing/2014/main" id="{05E4BCC5-2CED-6F6C-22B8-AF74FB7ECFF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412841" y="3429000"/>
            <a:ext cx="9144000" cy="1143000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 algn="ctr">
              <a:buNone/>
              <a:defRPr sz="1400">
                <a:latin typeface="Aptos (Textkörper)"/>
              </a:defRPr>
            </a:lvl1pPr>
          </a:lstStyle>
          <a:p>
            <a:r>
              <a:rPr lang="it-IT" sz="2000" dirty="0"/>
              <a:t>Week </a:t>
            </a:r>
            <a:r>
              <a:rPr lang="it-IT" sz="2000" dirty="0" err="1"/>
              <a:t>number</a:t>
            </a:r>
            <a:r>
              <a:rPr lang="it-IT" sz="2000" dirty="0"/>
              <a:t>: X</a:t>
            </a:r>
          </a:p>
          <a:p>
            <a:r>
              <a:rPr lang="it-IT" sz="2000" dirty="0"/>
              <a:t>Date: DD/MM/20JJ</a:t>
            </a:r>
          </a:p>
          <a:p>
            <a:r>
              <a:rPr lang="it-IT" sz="2000" dirty="0"/>
              <a:t>Supervisor: X</a:t>
            </a:r>
          </a:p>
        </p:txBody>
      </p:sp>
      <p:sp>
        <p:nvSpPr>
          <p:cNvPr id="33" name="Isosceles Triangle 6">
            <a:extLst>
              <a:ext uri="{FF2B5EF4-FFF2-40B4-BE49-F238E27FC236}">
                <a16:creationId xmlns:a16="http://schemas.microsoft.com/office/drawing/2014/main" id="{8F14EFAA-BA4A-16CF-D530-1409613BCF5B}"/>
              </a:ext>
            </a:extLst>
          </p:cNvPr>
          <p:cNvSpPr/>
          <p:nvPr userDrawn="1"/>
        </p:nvSpPr>
        <p:spPr>
          <a:xfrm>
            <a:off x="1412841" y="3797919"/>
            <a:ext cx="1380683" cy="886192"/>
          </a:xfrm>
          <a:prstGeom prst="triangle">
            <a:avLst>
              <a:gd name="adj" fmla="val 50565"/>
            </a:avLst>
          </a:prstGeom>
          <a:ln w="571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4" name="Rectangle 7">
            <a:extLst>
              <a:ext uri="{FF2B5EF4-FFF2-40B4-BE49-F238E27FC236}">
                <a16:creationId xmlns:a16="http://schemas.microsoft.com/office/drawing/2014/main" id="{8CE1E011-6342-172C-03D6-BB39C24A4CCA}"/>
              </a:ext>
            </a:extLst>
          </p:cNvPr>
          <p:cNvSpPr/>
          <p:nvPr userDrawn="1"/>
        </p:nvSpPr>
        <p:spPr>
          <a:xfrm>
            <a:off x="354584" y="4714776"/>
            <a:ext cx="3512337" cy="950790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/>
              <a:t>First slide for groups</a:t>
            </a:r>
            <a:endParaRPr lang="en-GB" dirty="0"/>
          </a:p>
        </p:txBody>
      </p:sp>
      <p:sp>
        <p:nvSpPr>
          <p:cNvPr id="35" name="Rectangle 11">
            <a:extLst>
              <a:ext uri="{FF2B5EF4-FFF2-40B4-BE49-F238E27FC236}">
                <a16:creationId xmlns:a16="http://schemas.microsoft.com/office/drawing/2014/main" id="{6845F127-8728-66DF-03BE-17119A20BE05}"/>
              </a:ext>
            </a:extLst>
          </p:cNvPr>
          <p:cNvSpPr/>
          <p:nvPr userDrawn="1"/>
        </p:nvSpPr>
        <p:spPr>
          <a:xfrm>
            <a:off x="1860787" y="3750629"/>
            <a:ext cx="484789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sz="7200" b="1" cap="none" spc="0" dirty="0">
                <a:ln w="0"/>
                <a:solidFill>
                  <a:schemeClr val="tx1"/>
                </a:solidFill>
              </a:rPr>
              <a:t>!</a:t>
            </a:r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C16AED5E-219C-C34B-7790-17DE2532E623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3316826" y="4882309"/>
            <a:ext cx="5128821" cy="331717"/>
          </a:xfrm>
        </p:spPr>
        <p:txBody>
          <a:bodyPr anchor="b">
            <a:noAutofit/>
          </a:bodyPr>
          <a:lstStyle>
            <a:lvl1pPr marL="0" indent="0" algn="ctr">
              <a:buNone/>
              <a:defRPr sz="1400" b="0">
                <a:latin typeface="Aptos (Textkörper)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Group </a:t>
            </a:r>
            <a:r>
              <a:rPr lang="de-DE" dirty="0" err="1"/>
              <a:t>members</a:t>
            </a:r>
            <a:r>
              <a:rPr lang="de-DE" dirty="0"/>
              <a:t>: </a:t>
            </a:r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64DF9F8D-C604-6899-2A9F-B743F135F77F}"/>
              </a:ext>
            </a:extLst>
          </p:cNvPr>
          <p:cNvSpPr/>
          <p:nvPr userDrawn="1"/>
        </p:nvSpPr>
        <p:spPr>
          <a:xfrm>
            <a:off x="-4172" y="6542492"/>
            <a:ext cx="12207494" cy="365126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26" name="Picture 18" descr="A white windmill with clouds in the background&#10;&#10;AI-generated content may be incorrect.">
            <a:extLst>
              <a:ext uri="{FF2B5EF4-FFF2-40B4-BE49-F238E27FC236}">
                <a16:creationId xmlns:a16="http://schemas.microsoft.com/office/drawing/2014/main" id="{B8218494-1E39-5AB1-96DD-936404956E5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9950" y="5430021"/>
            <a:ext cx="1753782" cy="1313633"/>
          </a:xfrm>
          <a:prstGeom prst="rect">
            <a:avLst/>
          </a:prstGeom>
        </p:spPr>
      </p:pic>
      <p:sp>
        <p:nvSpPr>
          <p:cNvPr id="5" name="Rectangle 7">
            <a:extLst>
              <a:ext uri="{FF2B5EF4-FFF2-40B4-BE49-F238E27FC236}">
                <a16:creationId xmlns:a16="http://schemas.microsoft.com/office/drawing/2014/main" id="{CA471AD5-5F65-3AF9-9ABB-E6F7475B2672}"/>
              </a:ext>
            </a:extLst>
          </p:cNvPr>
          <p:cNvSpPr/>
          <p:nvPr userDrawn="1"/>
        </p:nvSpPr>
        <p:spPr>
          <a:xfrm>
            <a:off x="8606553" y="4043001"/>
            <a:ext cx="2603270" cy="1404514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 err="1"/>
              <a:t>This</a:t>
            </a:r>
            <a:r>
              <a:rPr lang="it-IT" dirty="0"/>
              <a:t> slide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only</a:t>
            </a:r>
            <a:r>
              <a:rPr lang="it-IT" dirty="0"/>
              <a:t> for </a:t>
            </a:r>
            <a:r>
              <a:rPr lang="it-IT" dirty="0" err="1"/>
              <a:t>explanation</a:t>
            </a:r>
            <a:r>
              <a:rPr lang="it-IT" dirty="0"/>
              <a:t>, </a:t>
            </a:r>
            <a:r>
              <a:rPr lang="it-IT" dirty="0" err="1"/>
              <a:t>dont´t</a:t>
            </a:r>
            <a:r>
              <a:rPr lang="it-IT" dirty="0"/>
              <a:t> use </a:t>
            </a:r>
            <a:r>
              <a:rPr lang="it-IT" dirty="0" err="1"/>
              <a:t>it!</a:t>
            </a:r>
            <a:endParaRPr lang="en-GB" dirty="0"/>
          </a:p>
        </p:txBody>
      </p:sp>
      <p:sp>
        <p:nvSpPr>
          <p:cNvPr id="9" name="Datumsplatzhalter 8">
            <a:extLst>
              <a:ext uri="{FF2B5EF4-FFF2-40B4-BE49-F238E27FC236}">
                <a16:creationId xmlns:a16="http://schemas.microsoft.com/office/drawing/2014/main" id="{92481298-4C0F-EA65-5B6C-A8C69906505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28096F9B-BE65-486B-B8E8-12EF8E58B3B4}" type="datetime1">
              <a:rPr lang="en-GB" smtClean="0"/>
              <a:pPr/>
              <a:t>10/11/2025</a:t>
            </a:fld>
            <a:endParaRPr lang="en-GB" dirty="0"/>
          </a:p>
        </p:txBody>
      </p: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FE2B40EC-630A-E9C4-E03F-6B440732207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dirty="0"/>
              <a:t>Rotor Hub and Pitch System / Optimus Syria</a:t>
            </a:r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B363FCB4-D064-121D-B878-2F160740580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9844284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up start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-form: Shape 13">
            <a:extLst>
              <a:ext uri="{FF2B5EF4-FFF2-40B4-BE49-F238E27FC236}">
                <a16:creationId xmlns:a16="http://schemas.microsoft.com/office/drawing/2014/main" id="{006CCD24-9C06-8926-5E3D-FFE059D5F3D2}"/>
              </a:ext>
            </a:extLst>
          </p:cNvPr>
          <p:cNvSpPr/>
          <p:nvPr userDrawn="1"/>
        </p:nvSpPr>
        <p:spPr>
          <a:xfrm>
            <a:off x="-7749" y="5526425"/>
            <a:ext cx="12218376" cy="72825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8414099 w 9478107"/>
              <a:gd name="connsiteY4" fmla="*/ 797823 h 1273677"/>
              <a:gd name="connsiteX5" fmla="*/ 9478107 w 9478107"/>
              <a:gd name="connsiteY5" fmla="*/ 350485 h 1273677"/>
              <a:gd name="connsiteX6" fmla="*/ 9469315 w 9478107"/>
              <a:gd name="connsiteY6" fmla="*/ 1256093 h 1273677"/>
              <a:gd name="connsiteX7" fmla="*/ 7253653 w 9478107"/>
              <a:gd name="connsiteY7" fmla="*/ 1247300 h 1273677"/>
              <a:gd name="connsiteX8" fmla="*/ 4826976 w 9478107"/>
              <a:gd name="connsiteY8" fmla="*/ 1273677 h 1273677"/>
              <a:gd name="connsiteX9" fmla="*/ 2751992 w 9478107"/>
              <a:gd name="connsiteY9" fmla="*/ 1264885 h 1273677"/>
              <a:gd name="connsiteX10" fmla="*/ 0 w 9478107"/>
              <a:gd name="connsiteY10" fmla="*/ 1212131 h 1273677"/>
              <a:gd name="connsiteX11" fmla="*/ 8792 w 9478107"/>
              <a:gd name="connsiteY11" fmla="*/ 350485 h 1273677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98612"/>
              <a:gd name="connsiteY0" fmla="*/ 463370 h 1386562"/>
              <a:gd name="connsiteX1" fmla="*/ 2057399 w 9498612"/>
              <a:gd name="connsiteY1" fmla="*/ 419408 h 1386562"/>
              <a:gd name="connsiteX2" fmla="*/ 4457699 w 9498612"/>
              <a:gd name="connsiteY2" fmla="*/ 489747 h 1386562"/>
              <a:gd name="connsiteX3" fmla="*/ 7009426 w 9498612"/>
              <a:gd name="connsiteY3" fmla="*/ 98357 h 1386562"/>
              <a:gd name="connsiteX4" fmla="*/ 8414099 w 9498612"/>
              <a:gd name="connsiteY4" fmla="*/ 910708 h 1386562"/>
              <a:gd name="connsiteX5" fmla="*/ 9498612 w 9498612"/>
              <a:gd name="connsiteY5" fmla="*/ 200892 h 1386562"/>
              <a:gd name="connsiteX6" fmla="*/ 9469315 w 9498612"/>
              <a:gd name="connsiteY6" fmla="*/ 1368978 h 1386562"/>
              <a:gd name="connsiteX7" fmla="*/ 7253653 w 9498612"/>
              <a:gd name="connsiteY7" fmla="*/ 1360185 h 1386562"/>
              <a:gd name="connsiteX8" fmla="*/ 4826976 w 9498612"/>
              <a:gd name="connsiteY8" fmla="*/ 1386562 h 1386562"/>
              <a:gd name="connsiteX9" fmla="*/ 2751992 w 9498612"/>
              <a:gd name="connsiteY9" fmla="*/ 1377770 h 1386562"/>
              <a:gd name="connsiteX10" fmla="*/ 0 w 9498612"/>
              <a:gd name="connsiteY10" fmla="*/ 1325016 h 1386562"/>
              <a:gd name="connsiteX11" fmla="*/ 8792 w 9498612"/>
              <a:gd name="connsiteY11" fmla="*/ 463370 h 1386562"/>
              <a:gd name="connsiteX0" fmla="*/ 8792 w 9498612"/>
              <a:gd name="connsiteY0" fmla="*/ 444298 h 1367490"/>
              <a:gd name="connsiteX1" fmla="*/ 2057399 w 9498612"/>
              <a:gd name="connsiteY1" fmla="*/ 400336 h 1367490"/>
              <a:gd name="connsiteX2" fmla="*/ 4320995 w 9498612"/>
              <a:gd name="connsiteY2" fmla="*/ 695656 h 1367490"/>
              <a:gd name="connsiteX3" fmla="*/ 7009426 w 9498612"/>
              <a:gd name="connsiteY3" fmla="*/ 79285 h 1367490"/>
              <a:gd name="connsiteX4" fmla="*/ 8414099 w 9498612"/>
              <a:gd name="connsiteY4" fmla="*/ 891636 h 1367490"/>
              <a:gd name="connsiteX5" fmla="*/ 9498612 w 9498612"/>
              <a:gd name="connsiteY5" fmla="*/ 181820 h 1367490"/>
              <a:gd name="connsiteX6" fmla="*/ 9469315 w 9498612"/>
              <a:gd name="connsiteY6" fmla="*/ 1349906 h 1367490"/>
              <a:gd name="connsiteX7" fmla="*/ 7253653 w 9498612"/>
              <a:gd name="connsiteY7" fmla="*/ 1341113 h 1367490"/>
              <a:gd name="connsiteX8" fmla="*/ 4826976 w 9498612"/>
              <a:gd name="connsiteY8" fmla="*/ 1367490 h 1367490"/>
              <a:gd name="connsiteX9" fmla="*/ 2751992 w 9498612"/>
              <a:gd name="connsiteY9" fmla="*/ 1358698 h 1367490"/>
              <a:gd name="connsiteX10" fmla="*/ 0 w 9498612"/>
              <a:gd name="connsiteY10" fmla="*/ 1305944 h 1367490"/>
              <a:gd name="connsiteX11" fmla="*/ 8792 w 9498612"/>
              <a:gd name="connsiteY11" fmla="*/ 444298 h 1367490"/>
              <a:gd name="connsiteX0" fmla="*/ 8792 w 9498612"/>
              <a:gd name="connsiteY0" fmla="*/ 428789 h 1351981"/>
              <a:gd name="connsiteX1" fmla="*/ 2057399 w 9498612"/>
              <a:gd name="connsiteY1" fmla="*/ 384827 h 1351981"/>
              <a:gd name="connsiteX2" fmla="*/ 3698995 w 9498612"/>
              <a:gd name="connsiteY2" fmla="*/ 961374 h 1351981"/>
              <a:gd name="connsiteX3" fmla="*/ 7009426 w 9498612"/>
              <a:gd name="connsiteY3" fmla="*/ 63776 h 1351981"/>
              <a:gd name="connsiteX4" fmla="*/ 8414099 w 9498612"/>
              <a:gd name="connsiteY4" fmla="*/ 876127 h 1351981"/>
              <a:gd name="connsiteX5" fmla="*/ 9498612 w 9498612"/>
              <a:gd name="connsiteY5" fmla="*/ 166311 h 1351981"/>
              <a:gd name="connsiteX6" fmla="*/ 9469315 w 9498612"/>
              <a:gd name="connsiteY6" fmla="*/ 1334397 h 1351981"/>
              <a:gd name="connsiteX7" fmla="*/ 7253653 w 9498612"/>
              <a:gd name="connsiteY7" fmla="*/ 1325604 h 1351981"/>
              <a:gd name="connsiteX8" fmla="*/ 4826976 w 9498612"/>
              <a:gd name="connsiteY8" fmla="*/ 1351981 h 1351981"/>
              <a:gd name="connsiteX9" fmla="*/ 2751992 w 9498612"/>
              <a:gd name="connsiteY9" fmla="*/ 1343189 h 1351981"/>
              <a:gd name="connsiteX10" fmla="*/ 0 w 9498612"/>
              <a:gd name="connsiteY10" fmla="*/ 1290435 h 1351981"/>
              <a:gd name="connsiteX11" fmla="*/ 8792 w 9498612"/>
              <a:gd name="connsiteY11" fmla="*/ 428789 h 1351981"/>
              <a:gd name="connsiteX0" fmla="*/ 8792 w 9498612"/>
              <a:gd name="connsiteY0" fmla="*/ 595005 h 1518197"/>
              <a:gd name="connsiteX1" fmla="*/ 2057399 w 9498612"/>
              <a:gd name="connsiteY1" fmla="*/ 551043 h 1518197"/>
              <a:gd name="connsiteX2" fmla="*/ 3698995 w 9498612"/>
              <a:gd name="connsiteY2" fmla="*/ 1127590 h 1518197"/>
              <a:gd name="connsiteX3" fmla="*/ 5386116 w 9498612"/>
              <a:gd name="connsiteY3" fmla="*/ 48678 h 1518197"/>
              <a:gd name="connsiteX4" fmla="*/ 7009426 w 9498612"/>
              <a:gd name="connsiteY4" fmla="*/ 229992 h 1518197"/>
              <a:gd name="connsiteX5" fmla="*/ 8414099 w 9498612"/>
              <a:gd name="connsiteY5" fmla="*/ 1042343 h 1518197"/>
              <a:gd name="connsiteX6" fmla="*/ 9498612 w 9498612"/>
              <a:gd name="connsiteY6" fmla="*/ 332527 h 1518197"/>
              <a:gd name="connsiteX7" fmla="*/ 9469315 w 9498612"/>
              <a:gd name="connsiteY7" fmla="*/ 1500613 h 1518197"/>
              <a:gd name="connsiteX8" fmla="*/ 7253653 w 9498612"/>
              <a:gd name="connsiteY8" fmla="*/ 1491820 h 1518197"/>
              <a:gd name="connsiteX9" fmla="*/ 4826976 w 9498612"/>
              <a:gd name="connsiteY9" fmla="*/ 1518197 h 1518197"/>
              <a:gd name="connsiteX10" fmla="*/ 2751992 w 9498612"/>
              <a:gd name="connsiteY10" fmla="*/ 1509405 h 1518197"/>
              <a:gd name="connsiteX11" fmla="*/ 0 w 9498612"/>
              <a:gd name="connsiteY11" fmla="*/ 1456651 h 1518197"/>
              <a:gd name="connsiteX12" fmla="*/ 8792 w 9498612"/>
              <a:gd name="connsiteY12" fmla="*/ 595005 h 1518197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498612" h="1552908">
                <a:moveTo>
                  <a:pt x="8792" y="629716"/>
                </a:moveTo>
                <a:cubicBezTo>
                  <a:pt x="671146" y="635577"/>
                  <a:pt x="973014" y="-123492"/>
                  <a:pt x="2057399" y="585754"/>
                </a:cubicBezTo>
                <a:cubicBezTo>
                  <a:pt x="3282459" y="1283277"/>
                  <a:pt x="3144209" y="1246028"/>
                  <a:pt x="3698995" y="1162301"/>
                </a:cubicBezTo>
                <a:cubicBezTo>
                  <a:pt x="4253781" y="1078574"/>
                  <a:pt x="4834377" y="232989"/>
                  <a:pt x="5386116" y="83389"/>
                </a:cubicBezTo>
                <a:cubicBezTo>
                  <a:pt x="5937855" y="-66211"/>
                  <a:pt x="6463751" y="-19649"/>
                  <a:pt x="7009426" y="264703"/>
                </a:cubicBezTo>
                <a:cubicBezTo>
                  <a:pt x="7646042" y="612966"/>
                  <a:pt x="8003791" y="1075589"/>
                  <a:pt x="8414099" y="1077054"/>
                </a:cubicBezTo>
                <a:cubicBezTo>
                  <a:pt x="8824407" y="1078519"/>
                  <a:pt x="9320464" y="250238"/>
                  <a:pt x="9498612" y="367238"/>
                </a:cubicBezTo>
                <a:cubicBezTo>
                  <a:pt x="9495681" y="669107"/>
                  <a:pt x="9472246" y="1233455"/>
                  <a:pt x="9469315" y="1535324"/>
                </a:cubicBezTo>
                <a:lnTo>
                  <a:pt x="7253653" y="1526531"/>
                </a:lnTo>
                <a:lnTo>
                  <a:pt x="4826976" y="1552908"/>
                </a:lnTo>
                <a:lnTo>
                  <a:pt x="2751992" y="1544116"/>
                </a:lnTo>
                <a:lnTo>
                  <a:pt x="0" y="1491362"/>
                </a:lnTo>
                <a:cubicBezTo>
                  <a:pt x="2931" y="1207077"/>
                  <a:pt x="-2932" y="931585"/>
                  <a:pt x="8792" y="629716"/>
                </a:cubicBezTo>
                <a:close/>
              </a:path>
            </a:pathLst>
          </a:custGeom>
          <a:gradFill>
            <a:gsLst>
              <a:gs pos="0">
                <a:srgbClr val="EFFCFF"/>
              </a:gs>
              <a:gs pos="50000">
                <a:srgbClr val="0F9ED5">
                  <a:lumMod val="40000"/>
                  <a:lumOff val="60000"/>
                </a:srgbClr>
              </a:gs>
              <a:gs pos="100000">
                <a:sysClr val="window" lastClr="FFFFFF"/>
              </a:gs>
            </a:gsLst>
            <a:lin ang="5400000" scaled="1"/>
          </a:gradFill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>
            <a:glow>
              <a:srgbClr val="FFFF00"/>
            </a:glow>
            <a:outerShdw algn="ctr" rotWithShape="0">
              <a:sysClr val="windowText" lastClr="000000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4" name="Free-form: Shape 13">
            <a:extLst>
              <a:ext uri="{FF2B5EF4-FFF2-40B4-BE49-F238E27FC236}">
                <a16:creationId xmlns:a16="http://schemas.microsoft.com/office/drawing/2014/main" id="{1157507C-DF41-F2F7-53B7-B0DC0D568F3B}"/>
              </a:ext>
            </a:extLst>
          </p:cNvPr>
          <p:cNvSpPr/>
          <p:nvPr userDrawn="1"/>
        </p:nvSpPr>
        <p:spPr>
          <a:xfrm>
            <a:off x="0" y="5838824"/>
            <a:ext cx="12192000" cy="675673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rgbClr val="156082">
                  <a:lumMod val="5000"/>
                  <a:lumOff val="95000"/>
                </a:srgbClr>
              </a:gs>
              <a:gs pos="74000">
                <a:srgbClr val="156082">
                  <a:lumMod val="45000"/>
                  <a:lumOff val="55000"/>
                </a:srgbClr>
              </a:gs>
              <a:gs pos="83000">
                <a:srgbClr val="156082">
                  <a:lumMod val="45000"/>
                  <a:lumOff val="55000"/>
                </a:srgbClr>
              </a:gs>
              <a:gs pos="100000">
                <a:srgbClr val="156082">
                  <a:lumMod val="30000"/>
                  <a:lumOff val="70000"/>
                </a:srgbClr>
              </a:gs>
            </a:gsLst>
            <a:lin ang="5400000" scaled="1"/>
          </a:gradFill>
          <a:ln w="19050" cap="flat" cmpd="sng" algn="ctr">
            <a:noFill/>
            <a:prstDash val="solid"/>
            <a:miter lim="800000"/>
          </a:ln>
          <a:effectLst>
            <a:glow>
              <a:srgbClr val="FFFF00"/>
            </a:glow>
            <a:outerShdw algn="ctr" rotWithShape="0">
              <a:sysClr val="windowText" lastClr="000000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5" name="Free-form: Shape 13">
            <a:extLst>
              <a:ext uri="{FF2B5EF4-FFF2-40B4-BE49-F238E27FC236}">
                <a16:creationId xmlns:a16="http://schemas.microsoft.com/office/drawing/2014/main" id="{94DF4395-7D7A-F380-6320-D9BE1ED1DA6D}"/>
              </a:ext>
            </a:extLst>
          </p:cNvPr>
          <p:cNvSpPr/>
          <p:nvPr userDrawn="1"/>
        </p:nvSpPr>
        <p:spPr>
          <a:xfrm>
            <a:off x="-7346" y="5928072"/>
            <a:ext cx="12216286" cy="89882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4457699 w 9478107"/>
              <a:gd name="connsiteY2" fmla="*/ 373331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72464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755857 w 9478107"/>
              <a:gd name="connsiteY4" fmla="*/ 446231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557637 w 9478107"/>
              <a:gd name="connsiteY4" fmla="*/ 716768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15627 w 9484942"/>
              <a:gd name="connsiteY0" fmla="*/ 346954 h 1277035"/>
              <a:gd name="connsiteX1" fmla="*/ 2364982 w 9484942"/>
              <a:gd name="connsiteY1" fmla="*/ 302992 h 1277035"/>
              <a:gd name="connsiteX2" fmla="*/ 5134381 w 9484942"/>
              <a:gd name="connsiteY2" fmla="*/ 115678 h 1277035"/>
              <a:gd name="connsiteX3" fmla="*/ 7091448 w 9484942"/>
              <a:gd name="connsiteY3" fmla="*/ 647346 h 1277035"/>
              <a:gd name="connsiteX4" fmla="*/ 8564472 w 9484942"/>
              <a:gd name="connsiteY4" fmla="*/ 716768 h 1277035"/>
              <a:gd name="connsiteX5" fmla="*/ 9484942 w 9484942"/>
              <a:gd name="connsiteY5" fmla="*/ 346954 h 1277035"/>
              <a:gd name="connsiteX6" fmla="*/ 9476150 w 9484942"/>
              <a:gd name="connsiteY6" fmla="*/ 1252562 h 1277035"/>
              <a:gd name="connsiteX7" fmla="*/ 7260488 w 9484942"/>
              <a:gd name="connsiteY7" fmla="*/ 1243769 h 1277035"/>
              <a:gd name="connsiteX8" fmla="*/ 4833811 w 9484942"/>
              <a:gd name="connsiteY8" fmla="*/ 1270146 h 1277035"/>
              <a:gd name="connsiteX9" fmla="*/ 2758827 w 9484942"/>
              <a:gd name="connsiteY9" fmla="*/ 1261354 h 1277035"/>
              <a:gd name="connsiteX10" fmla="*/ 0 w 9484942"/>
              <a:gd name="connsiteY10" fmla="*/ 1273013 h 1277035"/>
              <a:gd name="connsiteX11" fmla="*/ 15627 w 9484942"/>
              <a:gd name="connsiteY11" fmla="*/ 346954 h 1277035"/>
              <a:gd name="connsiteX0" fmla="*/ 15627 w 9484942"/>
              <a:gd name="connsiteY0" fmla="*/ 346954 h 1300002"/>
              <a:gd name="connsiteX1" fmla="*/ 2364982 w 9484942"/>
              <a:gd name="connsiteY1" fmla="*/ 302992 h 1300002"/>
              <a:gd name="connsiteX2" fmla="*/ 5134381 w 9484942"/>
              <a:gd name="connsiteY2" fmla="*/ 115678 h 1300002"/>
              <a:gd name="connsiteX3" fmla="*/ 7091448 w 9484942"/>
              <a:gd name="connsiteY3" fmla="*/ 647346 h 1300002"/>
              <a:gd name="connsiteX4" fmla="*/ 8564472 w 9484942"/>
              <a:gd name="connsiteY4" fmla="*/ 716768 h 1300002"/>
              <a:gd name="connsiteX5" fmla="*/ 9484942 w 9484942"/>
              <a:gd name="connsiteY5" fmla="*/ 346954 h 1300002"/>
              <a:gd name="connsiteX6" fmla="*/ 9476150 w 9484942"/>
              <a:gd name="connsiteY6" fmla="*/ 1252562 h 1300002"/>
              <a:gd name="connsiteX7" fmla="*/ 7260488 w 9484942"/>
              <a:gd name="connsiteY7" fmla="*/ 1243769 h 1300002"/>
              <a:gd name="connsiteX8" fmla="*/ 4833811 w 9484942"/>
              <a:gd name="connsiteY8" fmla="*/ 1270146 h 1300002"/>
              <a:gd name="connsiteX9" fmla="*/ 2779333 w 9484942"/>
              <a:gd name="connsiteY9" fmla="*/ 1300002 h 1300002"/>
              <a:gd name="connsiteX10" fmla="*/ 0 w 9484942"/>
              <a:gd name="connsiteY10" fmla="*/ 1273013 h 1300002"/>
              <a:gd name="connsiteX11" fmla="*/ 15627 w 9484942"/>
              <a:gd name="connsiteY11" fmla="*/ 346954 h 1300002"/>
              <a:gd name="connsiteX0" fmla="*/ 15627 w 9484942"/>
              <a:gd name="connsiteY0" fmla="*/ 346954 h 1346830"/>
              <a:gd name="connsiteX1" fmla="*/ 2364982 w 9484942"/>
              <a:gd name="connsiteY1" fmla="*/ 302992 h 1346830"/>
              <a:gd name="connsiteX2" fmla="*/ 5134381 w 9484942"/>
              <a:gd name="connsiteY2" fmla="*/ 115678 h 1346830"/>
              <a:gd name="connsiteX3" fmla="*/ 7091448 w 9484942"/>
              <a:gd name="connsiteY3" fmla="*/ 647346 h 1346830"/>
              <a:gd name="connsiteX4" fmla="*/ 8564472 w 9484942"/>
              <a:gd name="connsiteY4" fmla="*/ 716768 h 1346830"/>
              <a:gd name="connsiteX5" fmla="*/ 9484942 w 9484942"/>
              <a:gd name="connsiteY5" fmla="*/ 346954 h 1346830"/>
              <a:gd name="connsiteX6" fmla="*/ 9476150 w 9484942"/>
              <a:gd name="connsiteY6" fmla="*/ 1252562 h 1346830"/>
              <a:gd name="connsiteX7" fmla="*/ 7267323 w 9484942"/>
              <a:gd name="connsiteY7" fmla="*/ 1346830 h 1346830"/>
              <a:gd name="connsiteX8" fmla="*/ 4833811 w 9484942"/>
              <a:gd name="connsiteY8" fmla="*/ 1270146 h 1346830"/>
              <a:gd name="connsiteX9" fmla="*/ 2779333 w 9484942"/>
              <a:gd name="connsiteY9" fmla="*/ 1300002 h 1346830"/>
              <a:gd name="connsiteX10" fmla="*/ 0 w 9484942"/>
              <a:gd name="connsiteY10" fmla="*/ 1273013 h 1346830"/>
              <a:gd name="connsiteX11" fmla="*/ 15627 w 9484942"/>
              <a:gd name="connsiteY11" fmla="*/ 346954 h 1346830"/>
              <a:gd name="connsiteX0" fmla="*/ 15627 w 9484942"/>
              <a:gd name="connsiteY0" fmla="*/ 346954 h 1308182"/>
              <a:gd name="connsiteX1" fmla="*/ 2364982 w 9484942"/>
              <a:gd name="connsiteY1" fmla="*/ 302992 h 1308182"/>
              <a:gd name="connsiteX2" fmla="*/ 5134381 w 9484942"/>
              <a:gd name="connsiteY2" fmla="*/ 115678 h 1308182"/>
              <a:gd name="connsiteX3" fmla="*/ 7091448 w 9484942"/>
              <a:gd name="connsiteY3" fmla="*/ 647346 h 1308182"/>
              <a:gd name="connsiteX4" fmla="*/ 8564472 w 9484942"/>
              <a:gd name="connsiteY4" fmla="*/ 716768 h 1308182"/>
              <a:gd name="connsiteX5" fmla="*/ 9484942 w 9484942"/>
              <a:gd name="connsiteY5" fmla="*/ 346954 h 1308182"/>
              <a:gd name="connsiteX6" fmla="*/ 9476150 w 9484942"/>
              <a:gd name="connsiteY6" fmla="*/ 1252562 h 1308182"/>
              <a:gd name="connsiteX7" fmla="*/ 7246817 w 9484942"/>
              <a:gd name="connsiteY7" fmla="*/ 1308182 h 1308182"/>
              <a:gd name="connsiteX8" fmla="*/ 4833811 w 9484942"/>
              <a:gd name="connsiteY8" fmla="*/ 1270146 h 1308182"/>
              <a:gd name="connsiteX9" fmla="*/ 2779333 w 9484942"/>
              <a:gd name="connsiteY9" fmla="*/ 1300002 h 1308182"/>
              <a:gd name="connsiteX10" fmla="*/ 0 w 9484942"/>
              <a:gd name="connsiteY10" fmla="*/ 1273013 h 1308182"/>
              <a:gd name="connsiteX11" fmla="*/ 15627 w 9484942"/>
              <a:gd name="connsiteY11" fmla="*/ 346954 h 1308182"/>
              <a:gd name="connsiteX0" fmla="*/ 15627 w 9496987"/>
              <a:gd name="connsiteY0" fmla="*/ 346954 h 1316976"/>
              <a:gd name="connsiteX1" fmla="*/ 2364982 w 9496987"/>
              <a:gd name="connsiteY1" fmla="*/ 302992 h 1316976"/>
              <a:gd name="connsiteX2" fmla="*/ 5134381 w 9496987"/>
              <a:gd name="connsiteY2" fmla="*/ 115678 h 1316976"/>
              <a:gd name="connsiteX3" fmla="*/ 7091448 w 9496987"/>
              <a:gd name="connsiteY3" fmla="*/ 647346 h 1316976"/>
              <a:gd name="connsiteX4" fmla="*/ 8564472 w 9496987"/>
              <a:gd name="connsiteY4" fmla="*/ 716768 h 1316976"/>
              <a:gd name="connsiteX5" fmla="*/ 9484942 w 9496987"/>
              <a:gd name="connsiteY5" fmla="*/ 346954 h 1316976"/>
              <a:gd name="connsiteX6" fmla="*/ 9496656 w 9496987"/>
              <a:gd name="connsiteY6" fmla="*/ 1316976 h 1316976"/>
              <a:gd name="connsiteX7" fmla="*/ 7246817 w 9496987"/>
              <a:gd name="connsiteY7" fmla="*/ 1308182 h 1316976"/>
              <a:gd name="connsiteX8" fmla="*/ 4833811 w 9496987"/>
              <a:gd name="connsiteY8" fmla="*/ 1270146 h 1316976"/>
              <a:gd name="connsiteX9" fmla="*/ 2779333 w 9496987"/>
              <a:gd name="connsiteY9" fmla="*/ 1300002 h 1316976"/>
              <a:gd name="connsiteX10" fmla="*/ 0 w 9496987"/>
              <a:gd name="connsiteY10" fmla="*/ 1273013 h 1316976"/>
              <a:gd name="connsiteX11" fmla="*/ 15627 w 9496987"/>
              <a:gd name="connsiteY11" fmla="*/ 346954 h 1316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rgbClr val="0F9ED5">
                  <a:lumMod val="20000"/>
                  <a:lumOff val="80000"/>
                </a:srgbClr>
              </a:gs>
              <a:gs pos="50000">
                <a:sysClr val="window" lastClr="FFFFFF"/>
              </a:gs>
              <a:gs pos="100000">
                <a:srgbClr val="0F9ED5">
                  <a:lumMod val="20000"/>
                  <a:lumOff val="80000"/>
                </a:srgbClr>
              </a:gs>
            </a:gsLst>
            <a:lin ang="0" scaled="1"/>
            <a:tileRect/>
          </a:gradFill>
          <a:ln w="15875" cap="flat" cmpd="sng" algn="ctr">
            <a:solidFill>
              <a:srgbClr val="156082">
                <a:alpha val="0"/>
              </a:srgbClr>
            </a:solidFill>
            <a:prstDash val="solid"/>
            <a:miter lim="800000"/>
          </a:ln>
          <a:effectLst>
            <a:glow>
              <a:srgbClr val="FFFF00"/>
            </a:glow>
            <a:outerShdw algn="ctr" rotWithShape="0">
              <a:sysClr val="windowText" lastClr="000000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27" name="Picture 8" descr="Hochschule Flensburg (Fachhochschule) – Wikipedia">
            <a:extLst>
              <a:ext uri="{FF2B5EF4-FFF2-40B4-BE49-F238E27FC236}">
                <a16:creationId xmlns:a16="http://schemas.microsoft.com/office/drawing/2014/main" id="{811EE0A2-7B7B-66E3-65D6-A7F1D9F140E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70439" y="264131"/>
            <a:ext cx="2518129" cy="1672124"/>
          </a:xfrm>
          <a:custGeom>
            <a:avLst/>
            <a:gdLst/>
            <a:ahLst/>
            <a:cxnLst/>
            <a:rect l="l" t="t" r="r" b="b"/>
            <a:pathLst>
              <a:path w="2028107" h="1916009">
                <a:moveTo>
                  <a:pt x="35370" y="0"/>
                </a:moveTo>
                <a:lnTo>
                  <a:pt x="1992737" y="0"/>
                </a:lnTo>
                <a:cubicBezTo>
                  <a:pt x="2012271" y="0"/>
                  <a:pt x="2028107" y="15836"/>
                  <a:pt x="2028107" y="35370"/>
                </a:cubicBezTo>
                <a:lnTo>
                  <a:pt x="2028107" y="1880639"/>
                </a:lnTo>
                <a:cubicBezTo>
                  <a:pt x="2028107" y="1900173"/>
                  <a:pt x="2012271" y="1916009"/>
                  <a:pt x="1992737" y="1916009"/>
                </a:cubicBezTo>
                <a:lnTo>
                  <a:pt x="35370" y="1916009"/>
                </a:lnTo>
                <a:cubicBezTo>
                  <a:pt x="15836" y="1916009"/>
                  <a:pt x="0" y="1900173"/>
                  <a:pt x="0" y="1880639"/>
                </a:cubicBezTo>
                <a:lnTo>
                  <a:pt x="0" y="35370"/>
                </a:lnTo>
                <a:cubicBezTo>
                  <a:pt x="0" y="15836"/>
                  <a:pt x="15836" y="0"/>
                  <a:pt x="35370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4" descr="A black background with blue text&#10;&#10;AI-generated content may be incorrect.">
            <a:extLst>
              <a:ext uri="{FF2B5EF4-FFF2-40B4-BE49-F238E27FC236}">
                <a16:creationId xmlns:a16="http://schemas.microsoft.com/office/drawing/2014/main" id="{88A3D22E-A6EF-A83A-86D5-C96D877CA4B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445647" y="719916"/>
            <a:ext cx="3586922" cy="1040207"/>
          </a:xfrm>
          <a:custGeom>
            <a:avLst/>
            <a:gdLst/>
            <a:ahLst/>
            <a:cxnLst/>
            <a:rect l="l" t="t" r="r" b="b"/>
            <a:pathLst>
              <a:path w="2028107" h="1916009">
                <a:moveTo>
                  <a:pt x="35370" y="0"/>
                </a:moveTo>
                <a:lnTo>
                  <a:pt x="1992737" y="0"/>
                </a:lnTo>
                <a:cubicBezTo>
                  <a:pt x="2012271" y="0"/>
                  <a:pt x="2028107" y="15836"/>
                  <a:pt x="2028107" y="35370"/>
                </a:cubicBezTo>
                <a:lnTo>
                  <a:pt x="2028107" y="1880639"/>
                </a:lnTo>
                <a:cubicBezTo>
                  <a:pt x="2028107" y="1900173"/>
                  <a:pt x="2012271" y="1916009"/>
                  <a:pt x="1992737" y="1916009"/>
                </a:cubicBezTo>
                <a:lnTo>
                  <a:pt x="35370" y="1916009"/>
                </a:lnTo>
                <a:cubicBezTo>
                  <a:pt x="15836" y="1916009"/>
                  <a:pt x="0" y="1900173"/>
                  <a:pt x="0" y="1880639"/>
                </a:cubicBezTo>
                <a:lnTo>
                  <a:pt x="0" y="35370"/>
                </a:lnTo>
                <a:cubicBezTo>
                  <a:pt x="0" y="15836"/>
                  <a:pt x="15836" y="0"/>
                  <a:pt x="35370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427A8DB5-3232-D63A-5CDF-0D3AD6450C3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825103" y="243054"/>
            <a:ext cx="3684008" cy="1703223"/>
          </a:xfrm>
          <a:prstGeom prst="rect">
            <a:avLst/>
          </a:prstGeom>
        </p:spPr>
      </p:pic>
      <p:sp>
        <p:nvSpPr>
          <p:cNvPr id="30" name="Title 1">
            <a:extLst>
              <a:ext uri="{FF2B5EF4-FFF2-40B4-BE49-F238E27FC236}">
                <a16:creationId xmlns:a16="http://schemas.microsoft.com/office/drawing/2014/main" id="{00FE6863-2F47-99AC-390A-A1BB2D1DD01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12841" y="2206093"/>
            <a:ext cx="9144000" cy="912598"/>
          </a:xfrm>
        </p:spPr>
        <p:txBody>
          <a:bodyPr>
            <a:noAutofit/>
          </a:bodyPr>
          <a:lstStyle>
            <a:lvl1pPr algn="ctr">
              <a:defRPr>
                <a:latin typeface="Aptos (Textkörper)"/>
              </a:defRPr>
            </a:lvl1pPr>
          </a:lstStyle>
          <a:p>
            <a:r>
              <a:rPr lang="it-IT" sz="4000" dirty="0"/>
              <a:t>Weekly report: Team X</a:t>
            </a:r>
            <a:endParaRPr lang="en-GB" sz="4000" dirty="0"/>
          </a:p>
        </p:txBody>
      </p:sp>
      <p:sp>
        <p:nvSpPr>
          <p:cNvPr id="31" name="Subtitle 2">
            <a:extLst>
              <a:ext uri="{FF2B5EF4-FFF2-40B4-BE49-F238E27FC236}">
                <a16:creationId xmlns:a16="http://schemas.microsoft.com/office/drawing/2014/main" id="{05E4BCC5-2CED-6F6C-22B8-AF74FB7ECFF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ubTitle" idx="1" hasCustomPrompt="1"/>
          </p:nvPr>
        </p:nvSpPr>
        <p:spPr>
          <a:xfrm>
            <a:off x="1412841" y="3429000"/>
            <a:ext cx="9144000" cy="1143000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 algn="ctr">
              <a:buNone/>
              <a:defRPr sz="1400">
                <a:latin typeface="Aptos (Textkörper)"/>
              </a:defRPr>
            </a:lvl1pPr>
          </a:lstStyle>
          <a:p>
            <a:r>
              <a:rPr lang="it-IT" sz="2000" dirty="0"/>
              <a:t>Week </a:t>
            </a:r>
            <a:r>
              <a:rPr lang="it-IT" sz="2000" dirty="0" err="1"/>
              <a:t>number</a:t>
            </a:r>
            <a:r>
              <a:rPr lang="it-IT" sz="2000" dirty="0"/>
              <a:t>: X</a:t>
            </a:r>
          </a:p>
          <a:p>
            <a:r>
              <a:rPr lang="it-IT" sz="2000" dirty="0"/>
              <a:t>Date: DD/MM/20JJ</a:t>
            </a:r>
          </a:p>
          <a:p>
            <a:r>
              <a:rPr lang="it-IT" sz="2000" dirty="0"/>
              <a:t>Supervisor: X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5588F89-BF05-8BCF-9834-AE05DA2404B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idx="10" hasCustomPrompt="1"/>
          </p:nvPr>
        </p:nvSpPr>
        <p:spPr>
          <a:xfrm>
            <a:off x="3316826" y="4882309"/>
            <a:ext cx="5128821" cy="331717"/>
          </a:xfrm>
        </p:spPr>
        <p:txBody>
          <a:bodyPr anchor="b">
            <a:noAutofit/>
          </a:bodyPr>
          <a:lstStyle>
            <a:lvl1pPr marL="0" indent="0" algn="ctr">
              <a:buNone/>
              <a:defRPr sz="1400" b="0">
                <a:latin typeface="Aptos (Textkörper)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Group </a:t>
            </a:r>
            <a:r>
              <a:rPr lang="de-DE" dirty="0" err="1"/>
              <a:t>members</a:t>
            </a:r>
            <a:r>
              <a:rPr lang="de-DE" dirty="0"/>
              <a:t>: 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83077A87-075C-C9F1-CF08-7A350F77E612}"/>
              </a:ext>
            </a:extLst>
          </p:cNvPr>
          <p:cNvSpPr/>
          <p:nvPr userDrawn="1"/>
        </p:nvSpPr>
        <p:spPr>
          <a:xfrm>
            <a:off x="-4172" y="6542492"/>
            <a:ext cx="12207494" cy="365126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26" name="Picture 18" descr="A white windmill with clouds in the background&#10;&#10;AI-generated content may be incorrect.">
            <a:extLst>
              <a:ext uri="{FF2B5EF4-FFF2-40B4-BE49-F238E27FC236}">
                <a16:creationId xmlns:a16="http://schemas.microsoft.com/office/drawing/2014/main" id="{B8218494-1E39-5AB1-96DD-936404956E5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9950" y="5430021"/>
            <a:ext cx="1753782" cy="1313633"/>
          </a:xfrm>
          <a:prstGeom prst="rect">
            <a:avLst/>
          </a:prstGeom>
        </p:spPr>
      </p:pic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B3C889B-2F55-2C2F-122E-E89ABE6A2D9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AEEEA123-68DA-495E-993C-6E3C45537E60}" type="datetime1">
              <a:rPr lang="en-GB" smtClean="0"/>
              <a:pPr/>
              <a:t>10/11/2025</a:t>
            </a:fld>
            <a:endParaRPr lang="en-GB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2877DC7-CA1E-181B-77C7-99C60829ED5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dirty="0"/>
              <a:t>Rotor Hub and Pitch System / Optimus Syria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43E1ABD-9DAE-E035-8B0B-D41EFED3FC8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477309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slide (Explanatio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748CB4A-E85F-FC1F-2439-52B071A98EB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 hasCustomPrompt="1"/>
          </p:nvPr>
        </p:nvSpPr>
        <p:spPr/>
        <p:txBody>
          <a:bodyPr/>
          <a:lstStyle>
            <a:lvl1pPr>
              <a:defRPr sz="4400"/>
            </a:lvl1pPr>
          </a:lstStyle>
          <a:p>
            <a:r>
              <a:rPr lang="de-DE" dirty="0"/>
              <a:t>1. Title, </a:t>
            </a:r>
            <a:r>
              <a:rPr lang="de-DE" dirty="0" err="1"/>
              <a:t>example</a:t>
            </a:r>
            <a:r>
              <a:rPr lang="de-DE" dirty="0"/>
              <a:t>: Tasks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week</a:t>
            </a:r>
            <a:r>
              <a:rPr lang="de-DE" dirty="0"/>
              <a:t>  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216958-F611-9E4F-AA4F-56999F637A75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 sz="2200"/>
            </a:lvl1pPr>
            <a:lvl2pPr marL="971550" indent="-514350">
              <a:buFont typeface="+mj-lt"/>
              <a:buAutoNum type="romanLcPeriod"/>
              <a:defRPr sz="2000"/>
            </a:lvl2pPr>
          </a:lstStyle>
          <a:p>
            <a:pPr lvl="0"/>
            <a:r>
              <a:rPr lang="de-DE" dirty="0" err="1"/>
              <a:t>Abcd</a:t>
            </a:r>
            <a:r>
              <a:rPr lang="de-DE" dirty="0"/>
              <a:t> (</a:t>
            </a:r>
            <a:r>
              <a:rPr lang="de-DE" dirty="0" err="1"/>
              <a:t>Aptos</a:t>
            </a:r>
            <a:r>
              <a:rPr lang="de-DE" dirty="0"/>
              <a:t>, 22)</a:t>
            </a:r>
          </a:p>
          <a:p>
            <a:pPr marL="971550" marR="0" lvl="1" indent="-51435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+mj-lt"/>
              <a:buAutoNum type="romanLcPeriod"/>
              <a:tabLst/>
              <a:defRPr/>
            </a:pPr>
            <a:r>
              <a:rPr lang="de-DE" dirty="0" err="1"/>
              <a:t>efgh</a:t>
            </a:r>
            <a:r>
              <a:rPr lang="de-DE" dirty="0"/>
              <a:t> (</a:t>
            </a:r>
            <a:r>
              <a:rPr lang="de-DE" dirty="0" err="1"/>
              <a:t>Aptos</a:t>
            </a:r>
            <a:r>
              <a:rPr lang="de-DE" dirty="0"/>
              <a:t>, 20)</a:t>
            </a:r>
          </a:p>
          <a:p>
            <a:pPr lvl="1"/>
            <a:endParaRPr lang="de-DE" dirty="0"/>
          </a:p>
        </p:txBody>
      </p:sp>
      <p:cxnSp>
        <p:nvCxnSpPr>
          <p:cNvPr id="7" name="Straight Connector 5">
            <a:extLst>
              <a:ext uri="{FF2B5EF4-FFF2-40B4-BE49-F238E27FC236}">
                <a16:creationId xmlns:a16="http://schemas.microsoft.com/office/drawing/2014/main" id="{C5BF7EBE-3919-817C-149B-CF38705C6BC9}"/>
              </a:ext>
            </a:extLst>
          </p:cNvPr>
          <p:cNvCxnSpPr>
            <a:cxnSpLocks/>
          </p:cNvCxnSpPr>
          <p:nvPr userDrawn="1"/>
        </p:nvCxnSpPr>
        <p:spPr>
          <a:xfrm>
            <a:off x="838200" y="1251708"/>
            <a:ext cx="10515600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Isosceles Triangle 6">
            <a:extLst>
              <a:ext uri="{FF2B5EF4-FFF2-40B4-BE49-F238E27FC236}">
                <a16:creationId xmlns:a16="http://schemas.microsoft.com/office/drawing/2014/main" id="{3272B118-64EE-99BB-8728-CE26B185DCFC}"/>
              </a:ext>
            </a:extLst>
          </p:cNvPr>
          <p:cNvSpPr/>
          <p:nvPr userDrawn="1"/>
        </p:nvSpPr>
        <p:spPr>
          <a:xfrm>
            <a:off x="8353959" y="1690688"/>
            <a:ext cx="1546144" cy="1209996"/>
          </a:xfrm>
          <a:prstGeom prst="triangle">
            <a:avLst>
              <a:gd name="adj" fmla="val 50565"/>
            </a:avLst>
          </a:prstGeom>
          <a:ln w="571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" name="Rectangle 7">
            <a:extLst>
              <a:ext uri="{FF2B5EF4-FFF2-40B4-BE49-F238E27FC236}">
                <a16:creationId xmlns:a16="http://schemas.microsoft.com/office/drawing/2014/main" id="{CCA8528F-A469-ED70-E9CA-F25798C1A305}"/>
              </a:ext>
            </a:extLst>
          </p:cNvPr>
          <p:cNvSpPr/>
          <p:nvPr userDrawn="1"/>
        </p:nvSpPr>
        <p:spPr>
          <a:xfrm>
            <a:off x="2209800" y="3095720"/>
            <a:ext cx="3933255" cy="2327860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/>
              <a:t>Use [1], [2], [3] for </a:t>
            </a:r>
            <a:r>
              <a:rPr lang="it-IT" dirty="0" err="1"/>
              <a:t>everything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from a source (</a:t>
            </a:r>
            <a:r>
              <a:rPr lang="it-IT" dirty="0" err="1"/>
              <a:t>numbers</a:t>
            </a:r>
            <a:r>
              <a:rPr lang="it-IT" dirty="0"/>
              <a:t> </a:t>
            </a:r>
            <a:r>
              <a:rPr lang="it-IT" dirty="0" err="1"/>
              <a:t>should</a:t>
            </a:r>
            <a:r>
              <a:rPr lang="it-IT" dirty="0"/>
              <a:t> be the </a:t>
            </a:r>
            <a:r>
              <a:rPr lang="it-IT" dirty="0" err="1"/>
              <a:t>same</a:t>
            </a:r>
            <a:r>
              <a:rPr lang="it-IT" dirty="0"/>
              <a:t> like in the </a:t>
            </a:r>
            <a:r>
              <a:rPr lang="it-IT" dirty="0" err="1"/>
              <a:t>bibliography</a:t>
            </a:r>
            <a:r>
              <a:rPr lang="it-IT" dirty="0"/>
              <a:t>) (</a:t>
            </a:r>
            <a:r>
              <a:rPr lang="it-IT" dirty="0" err="1"/>
              <a:t>incl</a:t>
            </a:r>
            <a:r>
              <a:rPr lang="it-IT" dirty="0"/>
              <a:t>. pictures / </a:t>
            </a:r>
            <a:r>
              <a:rPr lang="it-IT" dirty="0" err="1"/>
              <a:t>if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created</a:t>
            </a:r>
            <a:r>
              <a:rPr lang="it-IT" dirty="0"/>
              <a:t> </a:t>
            </a:r>
            <a:r>
              <a:rPr lang="it-IT" dirty="0" err="1"/>
              <a:t>them</a:t>
            </a:r>
            <a:r>
              <a:rPr lang="it-IT" dirty="0"/>
              <a:t> by </a:t>
            </a:r>
            <a:r>
              <a:rPr lang="it-IT" dirty="0" err="1"/>
              <a:t>your</a:t>
            </a:r>
            <a:r>
              <a:rPr lang="it-IT" dirty="0"/>
              <a:t> </a:t>
            </a:r>
            <a:r>
              <a:rPr lang="it-IT" dirty="0" err="1"/>
              <a:t>own</a:t>
            </a:r>
            <a:r>
              <a:rPr lang="it-IT" dirty="0"/>
              <a:t>, </a:t>
            </a:r>
            <a:r>
              <a:rPr lang="it-IT" dirty="0" err="1"/>
              <a:t>declare</a:t>
            </a:r>
            <a:r>
              <a:rPr lang="it-IT" dirty="0"/>
              <a:t> </a:t>
            </a:r>
            <a:r>
              <a:rPr lang="it-IT" dirty="0" err="1"/>
              <a:t>them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a </a:t>
            </a:r>
            <a:r>
              <a:rPr lang="it-IT" dirty="0" err="1"/>
              <a:t>thing</a:t>
            </a:r>
            <a:r>
              <a:rPr lang="it-IT" dirty="0"/>
              <a:t> </a:t>
            </a:r>
            <a:r>
              <a:rPr lang="it-IT" dirty="0" err="1"/>
              <a:t>you’ve</a:t>
            </a:r>
            <a:r>
              <a:rPr lang="it-IT" dirty="0"/>
              <a:t> </a:t>
            </a:r>
            <a:r>
              <a:rPr lang="it-IT" dirty="0" err="1"/>
              <a:t>done</a:t>
            </a:r>
            <a:r>
              <a:rPr lang="it-IT" dirty="0"/>
              <a:t> ) [Style </a:t>
            </a:r>
            <a:r>
              <a:rPr lang="it-IT" dirty="0" err="1"/>
              <a:t>Aptos</a:t>
            </a:r>
            <a:r>
              <a:rPr lang="it-IT" dirty="0"/>
              <a:t>/14]</a:t>
            </a:r>
            <a:endParaRPr lang="en-GB" dirty="0"/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E1F8C099-06EF-7661-9A3C-60FE5CD4C5D5}"/>
              </a:ext>
            </a:extLst>
          </p:cNvPr>
          <p:cNvSpPr/>
          <p:nvPr userDrawn="1"/>
        </p:nvSpPr>
        <p:spPr>
          <a:xfrm>
            <a:off x="8862928" y="1838850"/>
            <a:ext cx="542886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sz="7200" b="1" cap="none" spc="0" dirty="0">
                <a:ln w="0"/>
                <a:solidFill>
                  <a:schemeClr val="tx1"/>
                </a:solidFill>
              </a:rPr>
              <a:t>!</a:t>
            </a:r>
          </a:p>
        </p:txBody>
      </p:sp>
      <p:sp>
        <p:nvSpPr>
          <p:cNvPr id="11" name="Rectangle 7">
            <a:extLst>
              <a:ext uri="{FF2B5EF4-FFF2-40B4-BE49-F238E27FC236}">
                <a16:creationId xmlns:a16="http://schemas.microsoft.com/office/drawing/2014/main" id="{6E31FDF0-C963-BED4-C97E-FF9F67C07D21}"/>
              </a:ext>
            </a:extLst>
          </p:cNvPr>
          <p:cNvSpPr/>
          <p:nvPr userDrawn="1"/>
        </p:nvSpPr>
        <p:spPr>
          <a:xfrm>
            <a:off x="7312803" y="3084777"/>
            <a:ext cx="3933255" cy="2327860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an </a:t>
            </a:r>
            <a:r>
              <a:rPr lang="it-IT" dirty="0" err="1"/>
              <a:t>example</a:t>
            </a:r>
            <a:r>
              <a:rPr lang="it-IT" dirty="0"/>
              <a:t> </a:t>
            </a:r>
            <a:r>
              <a:rPr lang="it-IT" b="1" dirty="0"/>
              <a:t>BUT</a:t>
            </a:r>
          </a:p>
          <a:p>
            <a:pPr algn="ctr"/>
            <a:r>
              <a:rPr lang="it-IT" dirty="0"/>
              <a:t>an </a:t>
            </a:r>
            <a:r>
              <a:rPr lang="it-IT" dirty="0" err="1"/>
              <a:t>intial</a:t>
            </a:r>
            <a:r>
              <a:rPr lang="it-IT" dirty="0"/>
              <a:t> slide with </a:t>
            </a:r>
            <a:r>
              <a:rPr lang="it-IT" dirty="0" err="1"/>
              <a:t>all</a:t>
            </a:r>
            <a:r>
              <a:rPr lang="it-IT" dirty="0"/>
              <a:t> the tasks </a:t>
            </a:r>
            <a:r>
              <a:rPr lang="it-IT" dirty="0" err="1"/>
              <a:t>completed</a:t>
            </a:r>
            <a:r>
              <a:rPr lang="it-IT" dirty="0"/>
              <a:t> for the week </a:t>
            </a:r>
            <a:r>
              <a:rPr lang="it-IT" dirty="0" err="1"/>
              <a:t>should</a:t>
            </a:r>
            <a:r>
              <a:rPr lang="it-IT" dirty="0"/>
              <a:t> </a:t>
            </a:r>
            <a:r>
              <a:rPr lang="it-IT" dirty="0" err="1"/>
              <a:t>always</a:t>
            </a:r>
            <a:r>
              <a:rPr lang="it-IT" dirty="0"/>
              <a:t> be </a:t>
            </a:r>
            <a:r>
              <a:rPr lang="it-IT" dirty="0" err="1"/>
              <a:t>included</a:t>
            </a:r>
            <a:br>
              <a:rPr lang="it-IT" dirty="0"/>
            </a:br>
            <a:r>
              <a:rPr lang="it-IT" dirty="0"/>
              <a:t>Use the </a:t>
            </a:r>
            <a:r>
              <a:rPr lang="it-IT" dirty="0" err="1"/>
              <a:t>same</a:t>
            </a:r>
            <a:r>
              <a:rPr lang="it-IT" dirty="0"/>
              <a:t> style, do </a:t>
            </a:r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write</a:t>
            </a:r>
            <a:r>
              <a:rPr lang="it-IT" dirty="0"/>
              <a:t> more text </a:t>
            </a:r>
            <a:r>
              <a:rPr lang="it-IT" dirty="0" err="1"/>
              <a:t>than</a:t>
            </a:r>
            <a:r>
              <a:rPr lang="it-IT" dirty="0"/>
              <a:t> </a:t>
            </a:r>
            <a:r>
              <a:rPr lang="it-IT" dirty="0" err="1"/>
              <a:t>necessary</a:t>
            </a:r>
            <a:r>
              <a:rPr lang="it-IT" dirty="0"/>
              <a:t> (short, concise bullet points are </a:t>
            </a:r>
            <a:r>
              <a:rPr lang="it-IT" dirty="0" err="1"/>
              <a:t>often</a:t>
            </a:r>
            <a:r>
              <a:rPr lang="it-IT" dirty="0"/>
              <a:t> </a:t>
            </a:r>
            <a:r>
              <a:rPr lang="it-IT" dirty="0" err="1"/>
              <a:t>enough</a:t>
            </a:r>
            <a:r>
              <a:rPr lang="it-IT" dirty="0"/>
              <a:t>)</a:t>
            </a:r>
            <a:endParaRPr lang="en-GB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5BA9FE0F-4438-A90E-178E-370DFB88F067}"/>
              </a:ext>
            </a:extLst>
          </p:cNvPr>
          <p:cNvSpPr txBox="1"/>
          <p:nvPr userDrawn="1"/>
        </p:nvSpPr>
        <p:spPr>
          <a:xfrm>
            <a:off x="812800" y="6219031"/>
            <a:ext cx="21209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[1], [2]….</a:t>
            </a:r>
          </a:p>
        </p:txBody>
      </p:sp>
      <p:cxnSp>
        <p:nvCxnSpPr>
          <p:cNvPr id="13" name="Straight Arrow Connector 21">
            <a:extLst>
              <a:ext uri="{FF2B5EF4-FFF2-40B4-BE49-F238E27FC236}">
                <a16:creationId xmlns:a16="http://schemas.microsoft.com/office/drawing/2014/main" id="{C9F1C9AE-6377-666B-8F06-CF0B8B317160}"/>
              </a:ext>
            </a:extLst>
          </p:cNvPr>
          <p:cNvCxnSpPr>
            <a:cxnSpLocks/>
          </p:cNvCxnSpPr>
          <p:nvPr userDrawn="1"/>
        </p:nvCxnSpPr>
        <p:spPr>
          <a:xfrm flipH="1">
            <a:off x="1502229" y="4898571"/>
            <a:ext cx="1487714" cy="131838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7">
            <a:extLst>
              <a:ext uri="{FF2B5EF4-FFF2-40B4-BE49-F238E27FC236}">
                <a16:creationId xmlns:a16="http://schemas.microsoft.com/office/drawing/2014/main" id="{8C56F642-24B4-9889-6DFF-DDDACEFB7E68}"/>
              </a:ext>
            </a:extLst>
          </p:cNvPr>
          <p:cNvSpPr/>
          <p:nvPr userDrawn="1"/>
        </p:nvSpPr>
        <p:spPr>
          <a:xfrm>
            <a:off x="5256400" y="1634301"/>
            <a:ext cx="2603270" cy="1404514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 err="1"/>
              <a:t>This</a:t>
            </a:r>
            <a:r>
              <a:rPr lang="it-IT" dirty="0"/>
              <a:t> slide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only</a:t>
            </a:r>
            <a:r>
              <a:rPr lang="it-IT" dirty="0"/>
              <a:t> for </a:t>
            </a:r>
            <a:r>
              <a:rPr lang="it-IT" dirty="0" err="1"/>
              <a:t>explanation</a:t>
            </a:r>
            <a:r>
              <a:rPr lang="it-IT" dirty="0"/>
              <a:t>, </a:t>
            </a:r>
            <a:r>
              <a:rPr lang="it-IT" dirty="0" err="1"/>
              <a:t>dont´t</a:t>
            </a:r>
            <a:r>
              <a:rPr lang="it-IT" dirty="0"/>
              <a:t> use </a:t>
            </a:r>
            <a:r>
              <a:rPr lang="it-IT" dirty="0" err="1"/>
              <a:t>it!</a:t>
            </a:r>
            <a:endParaRPr lang="en-GB" dirty="0"/>
          </a:p>
        </p:txBody>
      </p:sp>
      <p:sp>
        <p:nvSpPr>
          <p:cNvPr id="15" name="Datumsplatzhalter 14">
            <a:extLst>
              <a:ext uri="{FF2B5EF4-FFF2-40B4-BE49-F238E27FC236}">
                <a16:creationId xmlns:a16="http://schemas.microsoft.com/office/drawing/2014/main" id="{F5B6D5E1-3173-F7DB-AFEA-577613F3A0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53B738-FB44-4953-BA7A-AFB852E86761}" type="datetime1">
              <a:rPr lang="en-GB" smtClean="0"/>
              <a:pPr/>
              <a:t>10/11/2025</a:t>
            </a:fld>
            <a:endParaRPr lang="en-GB" dirty="0"/>
          </a:p>
        </p:txBody>
      </p:sp>
      <p:sp>
        <p:nvSpPr>
          <p:cNvPr id="16" name="Fußzeilenplatzhalter 15">
            <a:extLst>
              <a:ext uri="{FF2B5EF4-FFF2-40B4-BE49-F238E27FC236}">
                <a16:creationId xmlns:a16="http://schemas.microsoft.com/office/drawing/2014/main" id="{4201E827-9609-58AA-70BC-996E2AD05F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Rotor Hub and Pitch System / Optimus Syria</a:t>
            </a:r>
          </a:p>
        </p:txBody>
      </p:sp>
      <p:sp>
        <p:nvSpPr>
          <p:cNvPr id="17" name="Foliennummernplatzhalter 16">
            <a:extLst>
              <a:ext uri="{FF2B5EF4-FFF2-40B4-BE49-F238E27FC236}">
                <a16:creationId xmlns:a16="http://schemas.microsoft.com/office/drawing/2014/main" id="{DE013F6E-0CEE-85C3-4AD1-ADEED88F5D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8" name="Textplatzhalter 16">
            <a:extLst>
              <a:ext uri="{FF2B5EF4-FFF2-40B4-BE49-F238E27FC236}">
                <a16:creationId xmlns:a16="http://schemas.microsoft.com/office/drawing/2014/main" id="{4C7AB516-D061-772D-6849-99EBB446891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878527" y="6564113"/>
            <a:ext cx="5596085" cy="365125"/>
          </a:xfrm>
        </p:spPr>
        <p:txBody>
          <a:bodyPr anchor="ctr"/>
          <a:lstStyle>
            <a:lvl1pPr marL="0" indent="0" algn="ctr">
              <a:buNone/>
              <a:defRPr lang="de-DE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 dirty="0"/>
              <a:t>Group </a:t>
            </a:r>
            <a:r>
              <a:rPr lang="de-DE" dirty="0" err="1"/>
              <a:t>members</a:t>
            </a:r>
            <a:r>
              <a:rPr lang="de-DE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9303942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xt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748CB4A-E85F-FC1F-2439-52B071A98EB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 hasCustomPrompt="1"/>
          </p:nvPr>
        </p:nvSpPr>
        <p:spPr/>
        <p:txBody>
          <a:bodyPr/>
          <a:lstStyle>
            <a:lvl1pPr>
              <a:defRPr sz="4400"/>
            </a:lvl1pPr>
          </a:lstStyle>
          <a:p>
            <a:r>
              <a:rPr lang="de-DE" dirty="0"/>
              <a:t>1. Title, </a:t>
            </a:r>
            <a:r>
              <a:rPr lang="de-DE" dirty="0" err="1"/>
              <a:t>example</a:t>
            </a:r>
            <a:r>
              <a:rPr lang="de-DE" dirty="0"/>
              <a:t>: Tasks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week</a:t>
            </a:r>
            <a:r>
              <a:rPr lang="de-DE" dirty="0"/>
              <a:t>  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216958-F611-9E4F-AA4F-56999F637A75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 sz="2200"/>
            </a:lvl1pPr>
            <a:lvl2pPr marL="971550" indent="-514350">
              <a:buFont typeface="+mj-lt"/>
              <a:buAutoNum type="romanLcPeriod"/>
              <a:defRPr sz="2000"/>
            </a:lvl2pPr>
          </a:lstStyle>
          <a:p>
            <a:pPr lvl="0"/>
            <a:r>
              <a:rPr lang="de-DE" dirty="0" err="1"/>
              <a:t>Abcd</a:t>
            </a:r>
            <a:endParaRPr lang="de-DE" dirty="0"/>
          </a:p>
          <a:p>
            <a:pPr lvl="1"/>
            <a:r>
              <a:rPr lang="de-DE" dirty="0" err="1"/>
              <a:t>efgh</a:t>
            </a:r>
            <a:endParaRPr lang="de-DE" dirty="0"/>
          </a:p>
        </p:txBody>
      </p:sp>
      <p:cxnSp>
        <p:nvCxnSpPr>
          <p:cNvPr id="7" name="Straight Connector 5">
            <a:extLst>
              <a:ext uri="{FF2B5EF4-FFF2-40B4-BE49-F238E27FC236}">
                <a16:creationId xmlns:a16="http://schemas.microsoft.com/office/drawing/2014/main" id="{C5BF7EBE-3919-817C-149B-CF38705C6BC9}"/>
              </a:ext>
            </a:extLst>
          </p:cNvPr>
          <p:cNvCxnSpPr>
            <a:cxnSpLocks/>
          </p:cNvCxnSpPr>
          <p:nvPr userDrawn="1"/>
        </p:nvCxnSpPr>
        <p:spPr>
          <a:xfrm>
            <a:off x="838200" y="1251708"/>
            <a:ext cx="10515600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platzhalter 16">
            <a:extLst>
              <a:ext uri="{FF2B5EF4-FFF2-40B4-BE49-F238E27FC236}">
                <a16:creationId xmlns:a16="http://schemas.microsoft.com/office/drawing/2014/main" id="{479D6A9B-7716-D398-EE18-2F2D6AC11B7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878527" y="6564113"/>
            <a:ext cx="5596085" cy="365125"/>
          </a:xfrm>
        </p:spPr>
        <p:txBody>
          <a:bodyPr anchor="ctr"/>
          <a:lstStyle>
            <a:lvl1pPr marL="0" indent="0" algn="ctr">
              <a:buNone/>
              <a:defRPr lang="de-DE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 dirty="0"/>
              <a:t>Group </a:t>
            </a:r>
            <a:r>
              <a:rPr lang="de-DE" dirty="0" err="1"/>
              <a:t>members</a:t>
            </a:r>
            <a:r>
              <a:rPr lang="de-DE" dirty="0"/>
              <a:t>…</a:t>
            </a:r>
          </a:p>
        </p:txBody>
      </p:sp>
      <p:sp>
        <p:nvSpPr>
          <p:cNvPr id="9" name="Datumsplatzhalter 8">
            <a:extLst>
              <a:ext uri="{FF2B5EF4-FFF2-40B4-BE49-F238E27FC236}">
                <a16:creationId xmlns:a16="http://schemas.microsoft.com/office/drawing/2014/main" id="{45BE17EA-55E6-D579-4D1F-7901F944C6AA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F4CCB00D-A44C-4CB6-B3D0-AE385FA4671E}" type="datetime1">
              <a:rPr lang="en-GB" smtClean="0"/>
              <a:pPr/>
              <a:t>10/11/2025</a:t>
            </a:fld>
            <a:endParaRPr lang="en-GB" dirty="0"/>
          </a:p>
        </p:txBody>
      </p: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810CEF70-3482-4FC0-A3A4-7FB408C94A42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GB" dirty="0"/>
              <a:t>Rotor Hub and Pitch System / Optimus Syria</a:t>
            </a:r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4879E7A9-C563-396E-C6B6-B45497D433BD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9AB8CDF8-03C0-DF20-0ABC-80A78BDABFB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49023" y="6216958"/>
            <a:ext cx="2248453" cy="309850"/>
          </a:xfrm>
        </p:spPr>
        <p:txBody>
          <a:bodyPr/>
          <a:lstStyle>
            <a:lvl2pPr marL="457200" indent="0">
              <a:buNone/>
              <a:defRPr/>
            </a:lvl2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[1], [2]….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984351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item (Explanatio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748CB4A-E85F-FC1F-2439-52B071A98EB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 hasCustomPrompt="1"/>
          </p:nvPr>
        </p:nvSpPr>
        <p:spPr/>
        <p:txBody>
          <a:bodyPr/>
          <a:lstStyle>
            <a:lvl1pPr>
              <a:defRPr sz="4400"/>
            </a:lvl1pPr>
          </a:lstStyle>
          <a:p>
            <a:r>
              <a:rPr lang="de-DE" dirty="0"/>
              <a:t>1-i. </a:t>
            </a:r>
            <a:r>
              <a:rPr lang="de-DE" dirty="0" err="1"/>
              <a:t>Example</a:t>
            </a:r>
            <a:r>
              <a:rPr lang="de-DE" dirty="0"/>
              <a:t>: </a:t>
            </a:r>
            <a:r>
              <a:rPr lang="de-DE" dirty="0" err="1"/>
              <a:t>Drawings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week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216958-F611-9E4F-AA4F-56999F637A75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 sz="2200"/>
            </a:lvl1pPr>
            <a:lvl2pPr marL="971550" indent="-514350">
              <a:buFont typeface="+mj-lt"/>
              <a:buAutoNum type="romanLcPeriod"/>
              <a:defRPr sz="2000"/>
            </a:lvl2pPr>
          </a:lstStyle>
          <a:p>
            <a:pPr lvl="0"/>
            <a:r>
              <a:rPr lang="de-DE" dirty="0" err="1"/>
              <a:t>Abcd</a:t>
            </a:r>
            <a:r>
              <a:rPr lang="de-DE" dirty="0"/>
              <a:t> (</a:t>
            </a:r>
            <a:r>
              <a:rPr lang="de-DE" dirty="0" err="1"/>
              <a:t>Aptos</a:t>
            </a:r>
            <a:r>
              <a:rPr lang="de-DE" dirty="0"/>
              <a:t> 22)</a:t>
            </a:r>
          </a:p>
          <a:p>
            <a:pPr lvl="1"/>
            <a:r>
              <a:rPr lang="de-DE" dirty="0" err="1"/>
              <a:t>efgh</a:t>
            </a:r>
            <a:r>
              <a:rPr lang="de-DE" dirty="0"/>
              <a:t> (</a:t>
            </a:r>
            <a:r>
              <a:rPr lang="de-DE" dirty="0" err="1"/>
              <a:t>Aptos</a:t>
            </a:r>
            <a:r>
              <a:rPr lang="de-DE" dirty="0"/>
              <a:t> 20)</a:t>
            </a:r>
          </a:p>
        </p:txBody>
      </p:sp>
      <p:cxnSp>
        <p:nvCxnSpPr>
          <p:cNvPr id="7" name="Straight Connector 5">
            <a:extLst>
              <a:ext uri="{FF2B5EF4-FFF2-40B4-BE49-F238E27FC236}">
                <a16:creationId xmlns:a16="http://schemas.microsoft.com/office/drawing/2014/main" id="{C5BF7EBE-3919-817C-149B-CF38705C6BC9}"/>
              </a:ext>
            </a:extLst>
          </p:cNvPr>
          <p:cNvCxnSpPr>
            <a:cxnSpLocks/>
          </p:cNvCxnSpPr>
          <p:nvPr userDrawn="1"/>
        </p:nvCxnSpPr>
        <p:spPr>
          <a:xfrm>
            <a:off x="838200" y="1251708"/>
            <a:ext cx="10515600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Isosceles Triangle 6">
            <a:extLst>
              <a:ext uri="{FF2B5EF4-FFF2-40B4-BE49-F238E27FC236}">
                <a16:creationId xmlns:a16="http://schemas.microsoft.com/office/drawing/2014/main" id="{703A19AF-E449-D353-12E1-A3DAF32E3EAB}"/>
              </a:ext>
            </a:extLst>
          </p:cNvPr>
          <p:cNvSpPr/>
          <p:nvPr userDrawn="1"/>
        </p:nvSpPr>
        <p:spPr>
          <a:xfrm>
            <a:off x="5218873" y="2853022"/>
            <a:ext cx="1546144" cy="1209996"/>
          </a:xfrm>
          <a:prstGeom prst="triangle">
            <a:avLst>
              <a:gd name="adj" fmla="val 50565"/>
            </a:avLst>
          </a:prstGeom>
          <a:ln w="571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2" name="Rectangle 7">
            <a:extLst>
              <a:ext uri="{FF2B5EF4-FFF2-40B4-BE49-F238E27FC236}">
                <a16:creationId xmlns:a16="http://schemas.microsoft.com/office/drawing/2014/main" id="{650D751B-3D4C-8864-D7F4-6EC8348A31EE}"/>
              </a:ext>
            </a:extLst>
          </p:cNvPr>
          <p:cNvSpPr/>
          <p:nvPr userDrawn="1"/>
        </p:nvSpPr>
        <p:spPr>
          <a:xfrm>
            <a:off x="4025317" y="4094711"/>
            <a:ext cx="3933255" cy="1298198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an </a:t>
            </a:r>
            <a:r>
              <a:rPr lang="it-IT" dirty="0" err="1"/>
              <a:t>example</a:t>
            </a:r>
            <a:r>
              <a:rPr lang="it-IT" dirty="0"/>
              <a:t> BUT </a:t>
            </a:r>
            <a:r>
              <a:rPr lang="it-IT" dirty="0" err="1"/>
              <a:t>if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use </a:t>
            </a:r>
            <a:r>
              <a:rPr lang="it-IT" dirty="0" err="1"/>
              <a:t>underpoints</a:t>
            </a:r>
            <a:r>
              <a:rPr lang="it-IT" dirty="0"/>
              <a:t> </a:t>
            </a:r>
            <a:r>
              <a:rPr lang="it-IT" dirty="0" err="1"/>
              <a:t>please</a:t>
            </a:r>
            <a:r>
              <a:rPr lang="it-IT" dirty="0"/>
              <a:t> with the i, ii, iii….</a:t>
            </a:r>
            <a:endParaRPr lang="en-GB" dirty="0"/>
          </a:p>
        </p:txBody>
      </p:sp>
      <p:sp>
        <p:nvSpPr>
          <p:cNvPr id="13" name="Rectangle 11">
            <a:extLst>
              <a:ext uri="{FF2B5EF4-FFF2-40B4-BE49-F238E27FC236}">
                <a16:creationId xmlns:a16="http://schemas.microsoft.com/office/drawing/2014/main" id="{9BDEC9EB-F30A-F42A-26C3-F9AE08765705}"/>
              </a:ext>
            </a:extLst>
          </p:cNvPr>
          <p:cNvSpPr/>
          <p:nvPr userDrawn="1"/>
        </p:nvSpPr>
        <p:spPr>
          <a:xfrm>
            <a:off x="5727842" y="3001184"/>
            <a:ext cx="542886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sz="7200" b="1" cap="none" spc="0" dirty="0">
                <a:ln w="0"/>
                <a:solidFill>
                  <a:schemeClr val="tx1"/>
                </a:solidFill>
              </a:rPr>
              <a:t>!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54BA2A1-6BBA-CA7A-578A-6529C5AD3CFE}"/>
              </a:ext>
            </a:extLst>
          </p:cNvPr>
          <p:cNvSpPr/>
          <p:nvPr userDrawn="1"/>
        </p:nvSpPr>
        <p:spPr>
          <a:xfrm>
            <a:off x="927758" y="2796999"/>
            <a:ext cx="2603270" cy="1404514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 err="1"/>
              <a:t>This</a:t>
            </a:r>
            <a:r>
              <a:rPr lang="it-IT" dirty="0"/>
              <a:t> slide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only</a:t>
            </a:r>
            <a:r>
              <a:rPr lang="it-IT" dirty="0"/>
              <a:t> for </a:t>
            </a:r>
            <a:r>
              <a:rPr lang="it-IT" dirty="0" err="1"/>
              <a:t>explanation</a:t>
            </a:r>
            <a:r>
              <a:rPr lang="it-IT" dirty="0"/>
              <a:t>, </a:t>
            </a:r>
            <a:r>
              <a:rPr lang="it-IT" dirty="0" err="1"/>
              <a:t>dont´t</a:t>
            </a:r>
            <a:r>
              <a:rPr lang="it-IT" dirty="0"/>
              <a:t> use </a:t>
            </a:r>
            <a:r>
              <a:rPr lang="it-IT" dirty="0" err="1"/>
              <a:t>it!</a:t>
            </a:r>
            <a:endParaRPr lang="en-GB" dirty="0"/>
          </a:p>
        </p:txBody>
      </p:sp>
      <p:sp>
        <p:nvSpPr>
          <p:cNvPr id="9" name="Datumsplatzhalter 8">
            <a:extLst>
              <a:ext uri="{FF2B5EF4-FFF2-40B4-BE49-F238E27FC236}">
                <a16:creationId xmlns:a16="http://schemas.microsoft.com/office/drawing/2014/main" id="{19E5AF50-94A3-4308-3B68-BAD76E7A7B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8B5D5-1297-49B2-8C0F-0697C6E49B25}" type="datetime1">
              <a:rPr lang="en-GB" smtClean="0"/>
              <a:pPr/>
              <a:t>10/11/2025</a:t>
            </a:fld>
            <a:endParaRPr lang="en-GB" dirty="0"/>
          </a:p>
        </p:txBody>
      </p: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9798D87B-B794-AD8A-40F1-DEA4D547F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Rotor Hub and Pitch System / Optimus Syria</a:t>
            </a:r>
          </a:p>
        </p:txBody>
      </p:sp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5E6253E5-E305-7986-3017-8FAC6F34D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5" name="Textplatzhalter 16">
            <a:extLst>
              <a:ext uri="{FF2B5EF4-FFF2-40B4-BE49-F238E27FC236}">
                <a16:creationId xmlns:a16="http://schemas.microsoft.com/office/drawing/2014/main" id="{7E202380-1BD6-7A10-C51A-497A42391B9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878527" y="6564113"/>
            <a:ext cx="5596085" cy="365125"/>
          </a:xfrm>
        </p:spPr>
        <p:txBody>
          <a:bodyPr anchor="ctr"/>
          <a:lstStyle>
            <a:lvl1pPr marL="0" indent="0" algn="ctr">
              <a:buNone/>
              <a:defRPr lang="de-DE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 dirty="0"/>
              <a:t>Group </a:t>
            </a:r>
            <a:r>
              <a:rPr lang="de-DE" dirty="0" err="1"/>
              <a:t>members</a:t>
            </a:r>
            <a:r>
              <a:rPr lang="de-DE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7732677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ubit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748CB4A-E85F-FC1F-2439-52B071A98EB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 hasCustomPrompt="1"/>
          </p:nvPr>
        </p:nvSpPr>
        <p:spPr/>
        <p:txBody>
          <a:bodyPr/>
          <a:lstStyle>
            <a:lvl1pPr>
              <a:defRPr sz="4400"/>
            </a:lvl1pPr>
          </a:lstStyle>
          <a:p>
            <a:r>
              <a:rPr lang="de-DE" dirty="0"/>
              <a:t>1-i. </a:t>
            </a:r>
            <a:r>
              <a:rPr lang="de-DE" dirty="0" err="1"/>
              <a:t>Example</a:t>
            </a:r>
            <a:r>
              <a:rPr lang="de-DE" dirty="0"/>
              <a:t>: </a:t>
            </a:r>
            <a:r>
              <a:rPr lang="de-DE" dirty="0" err="1"/>
              <a:t>Drawings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week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216958-F611-9E4F-AA4F-56999F637A75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 sz="2200"/>
            </a:lvl1pPr>
            <a:lvl2pPr marL="971550" indent="-514350">
              <a:buFont typeface="+mj-lt"/>
              <a:buAutoNum type="romanLcPeriod"/>
              <a:defRPr sz="2000"/>
            </a:lvl2pPr>
          </a:lstStyle>
          <a:p>
            <a:pPr lvl="0"/>
            <a:r>
              <a:rPr lang="de-DE" dirty="0" err="1"/>
              <a:t>Abcd</a:t>
            </a:r>
            <a:endParaRPr lang="de-DE" dirty="0"/>
          </a:p>
          <a:p>
            <a:pPr lvl="1"/>
            <a:r>
              <a:rPr lang="de-DE" dirty="0" err="1"/>
              <a:t>efgh</a:t>
            </a:r>
            <a:endParaRPr lang="de-DE" dirty="0"/>
          </a:p>
        </p:txBody>
      </p:sp>
      <p:cxnSp>
        <p:nvCxnSpPr>
          <p:cNvPr id="7" name="Straight Connector 5">
            <a:extLst>
              <a:ext uri="{FF2B5EF4-FFF2-40B4-BE49-F238E27FC236}">
                <a16:creationId xmlns:a16="http://schemas.microsoft.com/office/drawing/2014/main" id="{C5BF7EBE-3919-817C-149B-CF38705C6BC9}"/>
              </a:ext>
            </a:extLst>
          </p:cNvPr>
          <p:cNvCxnSpPr>
            <a:cxnSpLocks/>
          </p:cNvCxnSpPr>
          <p:nvPr userDrawn="1"/>
        </p:nvCxnSpPr>
        <p:spPr>
          <a:xfrm>
            <a:off x="838200" y="1251708"/>
            <a:ext cx="10515600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5228F91E-E7AD-B275-5A60-89428222DD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B6DF2A-5C0F-49C5-AD28-E5CBDA5627A7}" type="datetime1">
              <a:rPr lang="en-GB" smtClean="0"/>
              <a:pPr/>
              <a:t>10/11/2025</a:t>
            </a:fld>
            <a:endParaRPr lang="en-GB" dirty="0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8F4F81C7-2C44-8CF8-2928-655E74DC8F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Rotor Hub and Pitch System / Optimus Syria</a:t>
            </a: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260D8F3F-3088-D685-66AD-D2110FD40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Textplatzhalter 16">
            <a:extLst>
              <a:ext uri="{FF2B5EF4-FFF2-40B4-BE49-F238E27FC236}">
                <a16:creationId xmlns:a16="http://schemas.microsoft.com/office/drawing/2014/main" id="{29BD9540-0DAC-F607-0D84-145CAF084DC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878527" y="6564113"/>
            <a:ext cx="5596085" cy="365125"/>
          </a:xfrm>
        </p:spPr>
        <p:txBody>
          <a:bodyPr anchor="ctr"/>
          <a:lstStyle>
            <a:lvl1pPr marL="0" indent="0" algn="ctr">
              <a:buNone/>
              <a:defRPr lang="de-DE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 dirty="0"/>
              <a:t>Group </a:t>
            </a:r>
            <a:r>
              <a:rPr lang="de-DE" dirty="0" err="1"/>
              <a:t>members</a:t>
            </a:r>
            <a:r>
              <a:rPr lang="de-DE" dirty="0"/>
              <a:t>…</a:t>
            </a:r>
          </a:p>
        </p:txBody>
      </p:sp>
      <p:sp>
        <p:nvSpPr>
          <p:cNvPr id="4" name="Textplatzhalter 4">
            <a:extLst>
              <a:ext uri="{FF2B5EF4-FFF2-40B4-BE49-F238E27FC236}">
                <a16:creationId xmlns:a16="http://schemas.microsoft.com/office/drawing/2014/main" id="{9943038B-A8F9-48D6-0A29-94D4AA659F6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49023" y="6216958"/>
            <a:ext cx="2248453" cy="309850"/>
          </a:xfrm>
        </p:spPr>
        <p:txBody>
          <a:bodyPr/>
          <a:lstStyle>
            <a:lvl2pPr marL="457200" indent="0">
              <a:buNone/>
              <a:defRPr/>
            </a:lvl2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[1], [2]….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597331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Slide (Explanatio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7C287-18A0-EB82-8A27-F94CA3880D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X. Graph</a:t>
            </a:r>
            <a:endParaRPr lang="en-GB" dirty="0"/>
          </a:p>
        </p:txBody>
      </p:sp>
      <p:pic>
        <p:nvPicPr>
          <p:cNvPr id="6" name="Picture 2" descr="How HOMER Calculates Wind Turbine Power Output">
            <a:extLst>
              <a:ext uri="{FF2B5EF4-FFF2-40B4-BE49-F238E27FC236}">
                <a16:creationId xmlns:a16="http://schemas.microsoft.com/office/drawing/2014/main" id="{002A61B1-6859-B9E0-5E8D-876C02B28C1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724" y="1939999"/>
            <a:ext cx="5429250" cy="3067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2">
            <a:extLst>
              <a:ext uri="{FF2B5EF4-FFF2-40B4-BE49-F238E27FC236}">
                <a16:creationId xmlns:a16="http://schemas.microsoft.com/office/drawing/2014/main" id="{70DEEB4B-BB48-7BA1-DC37-D3F70525E158}"/>
              </a:ext>
            </a:extLst>
          </p:cNvPr>
          <p:cNvSpPr txBox="1"/>
          <p:nvPr userDrawn="1"/>
        </p:nvSpPr>
        <p:spPr>
          <a:xfrm>
            <a:off x="764619" y="5102669"/>
            <a:ext cx="518746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dirty="0"/>
              <a:t>(</a:t>
            </a:r>
            <a:r>
              <a:rPr lang="it-IT" sz="1100" dirty="0" err="1"/>
              <a:t>Description</a:t>
            </a:r>
            <a:r>
              <a:rPr lang="it-IT" sz="1100" dirty="0"/>
              <a:t> of the </a:t>
            </a:r>
            <a:r>
              <a:rPr lang="it-IT" sz="1100" dirty="0" err="1"/>
              <a:t>graph</a:t>
            </a:r>
            <a:r>
              <a:rPr lang="it-IT" sz="1100" dirty="0"/>
              <a:t>, </a:t>
            </a:r>
            <a:r>
              <a:rPr lang="it-IT" sz="1100" dirty="0" err="1"/>
              <a:t>example</a:t>
            </a:r>
            <a:r>
              <a:rPr lang="it-IT" sz="1100" dirty="0"/>
              <a:t>: </a:t>
            </a:r>
            <a:r>
              <a:rPr lang="it-IT" sz="1100" i="1" dirty="0"/>
              <a:t>power curve power over wind speed</a:t>
            </a:r>
            <a:r>
              <a:rPr lang="it-IT" sz="1100" dirty="0"/>
              <a:t> )</a:t>
            </a:r>
          </a:p>
          <a:p>
            <a:r>
              <a:rPr lang="it-IT" sz="1100" dirty="0"/>
              <a:t>(</a:t>
            </a:r>
            <a:r>
              <a:rPr lang="it-IT" sz="1100" dirty="0" err="1"/>
              <a:t>Citation</a:t>
            </a:r>
            <a:r>
              <a:rPr lang="it-IT" sz="1100" dirty="0"/>
              <a:t> of the sources, </a:t>
            </a:r>
            <a:r>
              <a:rPr lang="it-IT" sz="1100" dirty="0" err="1"/>
              <a:t>example</a:t>
            </a:r>
            <a:r>
              <a:rPr lang="it-IT" sz="1100" dirty="0"/>
              <a:t>:</a:t>
            </a:r>
            <a:r>
              <a:rPr lang="it-IT" sz="1100" b="1" dirty="0"/>
              <a:t> </a:t>
            </a:r>
            <a:r>
              <a:rPr lang="it-IT" sz="1100" b="0" dirty="0"/>
              <a:t>[1] </a:t>
            </a:r>
            <a:r>
              <a:rPr lang="it-IT" sz="1100" dirty="0"/>
              <a:t>)  </a:t>
            </a:r>
          </a:p>
          <a:p>
            <a:r>
              <a:rPr lang="it-IT" sz="1100" dirty="0"/>
              <a:t>(Last date of access, </a:t>
            </a:r>
            <a:r>
              <a:rPr lang="it-IT" sz="1100" dirty="0" err="1"/>
              <a:t>example</a:t>
            </a:r>
            <a:r>
              <a:rPr lang="it-IT" sz="1100" dirty="0"/>
              <a:t>: 21/12/2015)</a:t>
            </a:r>
            <a:endParaRPr lang="en-GB" sz="1100" dirty="0"/>
          </a:p>
        </p:txBody>
      </p:sp>
      <p:cxnSp>
        <p:nvCxnSpPr>
          <p:cNvPr id="8" name="Connector: Elbow 6">
            <a:extLst>
              <a:ext uri="{FF2B5EF4-FFF2-40B4-BE49-F238E27FC236}">
                <a16:creationId xmlns:a16="http://schemas.microsoft.com/office/drawing/2014/main" id="{7A01EE56-12C5-DD96-C172-C145A0ED64CB}"/>
              </a:ext>
            </a:extLst>
          </p:cNvPr>
          <p:cNvCxnSpPr>
            <a:cxnSpLocks/>
          </p:cNvCxnSpPr>
          <p:nvPr userDrawn="1"/>
        </p:nvCxnSpPr>
        <p:spPr>
          <a:xfrm rot="10800000" flipV="1">
            <a:off x="3791371" y="4238699"/>
            <a:ext cx="4563205" cy="1222134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Oval 15">
            <a:extLst>
              <a:ext uri="{FF2B5EF4-FFF2-40B4-BE49-F238E27FC236}">
                <a16:creationId xmlns:a16="http://schemas.microsoft.com/office/drawing/2014/main" id="{EE3D1715-661B-80A0-F167-264ACC369A68}"/>
              </a:ext>
            </a:extLst>
          </p:cNvPr>
          <p:cNvSpPr/>
          <p:nvPr userDrawn="1"/>
        </p:nvSpPr>
        <p:spPr>
          <a:xfrm>
            <a:off x="7796637" y="3405202"/>
            <a:ext cx="3922209" cy="2011693"/>
          </a:xfrm>
          <a:prstGeom prst="ellips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400" dirty="0" err="1"/>
              <a:t>Add</a:t>
            </a:r>
            <a:r>
              <a:rPr lang="it-IT" sz="1400" dirty="0"/>
              <a:t> a link to the </a:t>
            </a:r>
            <a:r>
              <a:rPr lang="it-IT" sz="1400" dirty="0" err="1"/>
              <a:t>reference</a:t>
            </a:r>
            <a:r>
              <a:rPr lang="it-IT" sz="1400" dirty="0"/>
              <a:t> </a:t>
            </a:r>
            <a:r>
              <a:rPr lang="it-IT" sz="1400" dirty="0" err="1"/>
              <a:t>number</a:t>
            </a:r>
            <a:r>
              <a:rPr lang="it-IT" sz="1400" dirty="0"/>
              <a:t> </a:t>
            </a:r>
            <a:r>
              <a:rPr lang="it-IT" sz="1400" dirty="0" err="1"/>
              <a:t>that</a:t>
            </a:r>
            <a:r>
              <a:rPr lang="it-IT" sz="1400" dirty="0"/>
              <a:t> </a:t>
            </a:r>
            <a:r>
              <a:rPr lang="it-IT" sz="1400" dirty="0" err="1"/>
              <a:t>goes</a:t>
            </a:r>
            <a:r>
              <a:rPr lang="it-IT" sz="1400" dirty="0"/>
              <a:t> to the last slide: highlight the </a:t>
            </a:r>
            <a:r>
              <a:rPr lang="it-IT" sz="1400" dirty="0" err="1"/>
              <a:t>number</a:t>
            </a:r>
            <a:r>
              <a:rPr lang="it-IT" sz="1400" dirty="0"/>
              <a:t>-&gt;</a:t>
            </a:r>
            <a:r>
              <a:rPr lang="it-IT" sz="1400" dirty="0" err="1"/>
              <a:t>right</a:t>
            </a:r>
            <a:r>
              <a:rPr lang="it-IT" sz="1400" dirty="0"/>
              <a:t> click-&gt;</a:t>
            </a:r>
            <a:r>
              <a:rPr lang="it-IT" sz="1400" dirty="0" err="1"/>
              <a:t>select</a:t>
            </a:r>
            <a:r>
              <a:rPr lang="it-IT" sz="1400" dirty="0"/>
              <a:t> link-&gt;place in </a:t>
            </a:r>
            <a:r>
              <a:rPr lang="it-IT" sz="1400" dirty="0" err="1"/>
              <a:t>this</a:t>
            </a:r>
            <a:r>
              <a:rPr lang="it-IT" sz="1400" dirty="0"/>
              <a:t> </a:t>
            </a:r>
            <a:r>
              <a:rPr lang="it-IT" sz="1400" dirty="0" err="1"/>
              <a:t>document</a:t>
            </a:r>
            <a:r>
              <a:rPr lang="it-IT" sz="1400" dirty="0"/>
              <a:t>-&gt;</a:t>
            </a:r>
            <a:r>
              <a:rPr lang="it-IT" sz="1400" dirty="0" err="1"/>
              <a:t>select</a:t>
            </a:r>
            <a:r>
              <a:rPr lang="it-IT" sz="1400" dirty="0"/>
              <a:t> last slide</a:t>
            </a:r>
            <a:endParaRPr lang="en-GB" sz="1400" dirty="0"/>
          </a:p>
        </p:txBody>
      </p:sp>
      <p:cxnSp>
        <p:nvCxnSpPr>
          <p:cNvPr id="10" name="Straight Connector 5">
            <a:extLst>
              <a:ext uri="{FF2B5EF4-FFF2-40B4-BE49-F238E27FC236}">
                <a16:creationId xmlns:a16="http://schemas.microsoft.com/office/drawing/2014/main" id="{9CCD7462-E12C-CDA3-D609-4AB679728A2E}"/>
              </a:ext>
            </a:extLst>
          </p:cNvPr>
          <p:cNvCxnSpPr>
            <a:cxnSpLocks/>
          </p:cNvCxnSpPr>
          <p:nvPr userDrawn="1"/>
        </p:nvCxnSpPr>
        <p:spPr>
          <a:xfrm>
            <a:off x="838200" y="1251708"/>
            <a:ext cx="10515600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7">
            <a:extLst>
              <a:ext uri="{FF2B5EF4-FFF2-40B4-BE49-F238E27FC236}">
                <a16:creationId xmlns:a16="http://schemas.microsoft.com/office/drawing/2014/main" id="{A1188C36-D6CB-FA53-013E-FC56AD427952}"/>
              </a:ext>
            </a:extLst>
          </p:cNvPr>
          <p:cNvSpPr/>
          <p:nvPr userDrawn="1"/>
        </p:nvSpPr>
        <p:spPr>
          <a:xfrm>
            <a:off x="6495002" y="1875014"/>
            <a:ext cx="2603270" cy="1404514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 err="1"/>
              <a:t>This</a:t>
            </a:r>
            <a:r>
              <a:rPr lang="it-IT" dirty="0"/>
              <a:t> slide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only</a:t>
            </a:r>
            <a:r>
              <a:rPr lang="it-IT" dirty="0"/>
              <a:t> for </a:t>
            </a:r>
            <a:r>
              <a:rPr lang="it-IT" dirty="0" err="1"/>
              <a:t>explanation</a:t>
            </a:r>
            <a:r>
              <a:rPr lang="it-IT" dirty="0"/>
              <a:t>, </a:t>
            </a:r>
            <a:r>
              <a:rPr lang="it-IT" dirty="0" err="1"/>
              <a:t>dont´t</a:t>
            </a:r>
            <a:r>
              <a:rPr lang="it-IT" dirty="0"/>
              <a:t> use </a:t>
            </a:r>
            <a:r>
              <a:rPr lang="it-IT" dirty="0" err="1"/>
              <a:t>it!</a:t>
            </a:r>
            <a:endParaRPr lang="en-GB" dirty="0"/>
          </a:p>
        </p:txBody>
      </p:sp>
      <p:sp>
        <p:nvSpPr>
          <p:cNvPr id="12" name="Datumsplatzhalter 11">
            <a:extLst>
              <a:ext uri="{FF2B5EF4-FFF2-40B4-BE49-F238E27FC236}">
                <a16:creationId xmlns:a16="http://schemas.microsoft.com/office/drawing/2014/main" id="{749D4654-CB69-04EA-986A-2264B7AF43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DB99B-0F4F-4F9B-9A32-2ECA2F4528C6}" type="datetime1">
              <a:rPr lang="en-GB" smtClean="0"/>
              <a:pPr/>
              <a:t>10/11/2025</a:t>
            </a:fld>
            <a:endParaRPr lang="en-GB" dirty="0"/>
          </a:p>
        </p:txBody>
      </p:sp>
      <p:sp>
        <p:nvSpPr>
          <p:cNvPr id="13" name="Fußzeilenplatzhalter 12">
            <a:extLst>
              <a:ext uri="{FF2B5EF4-FFF2-40B4-BE49-F238E27FC236}">
                <a16:creationId xmlns:a16="http://schemas.microsoft.com/office/drawing/2014/main" id="{FC28337D-790B-E06F-0074-04AA48B925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Rotor Hub and Pitch System / Optimus Syria</a:t>
            </a:r>
          </a:p>
        </p:txBody>
      </p:sp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A2A63292-0139-33E2-79E8-D1F485A4CC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5" name="Textplatzhalter 16">
            <a:extLst>
              <a:ext uri="{FF2B5EF4-FFF2-40B4-BE49-F238E27FC236}">
                <a16:creationId xmlns:a16="http://schemas.microsoft.com/office/drawing/2014/main" id="{596BA109-7562-188F-19E6-BAFF28DC5C7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878527" y="6564113"/>
            <a:ext cx="5596085" cy="365125"/>
          </a:xfrm>
        </p:spPr>
        <p:txBody>
          <a:bodyPr anchor="ctr"/>
          <a:lstStyle>
            <a:lvl1pPr marL="0" indent="0" algn="ctr">
              <a:buNone/>
              <a:defRPr lang="de-DE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 dirty="0"/>
              <a:t>Group </a:t>
            </a:r>
            <a:r>
              <a:rPr lang="de-DE" dirty="0" err="1"/>
              <a:t>members</a:t>
            </a:r>
            <a:r>
              <a:rPr lang="de-DE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864848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7C287-18A0-EB82-8A27-F94CA3880D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X. Graph</a:t>
            </a:r>
            <a:endParaRPr lang="en-GB" dirty="0"/>
          </a:p>
        </p:txBody>
      </p:sp>
      <p:pic>
        <p:nvPicPr>
          <p:cNvPr id="6" name="Picture 2" descr="How HOMER Calculates Wind Turbine Power Output">
            <a:extLst>
              <a:ext uri="{FF2B5EF4-FFF2-40B4-BE49-F238E27FC236}">
                <a16:creationId xmlns:a16="http://schemas.microsoft.com/office/drawing/2014/main" id="{002A61B1-6859-B9E0-5E8D-876C02B28C1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724" y="1939999"/>
            <a:ext cx="5429250" cy="3067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2">
            <a:extLst>
              <a:ext uri="{FF2B5EF4-FFF2-40B4-BE49-F238E27FC236}">
                <a16:creationId xmlns:a16="http://schemas.microsoft.com/office/drawing/2014/main" id="{70DEEB4B-BB48-7BA1-DC37-D3F70525E158}"/>
              </a:ext>
            </a:extLst>
          </p:cNvPr>
          <p:cNvSpPr txBox="1"/>
          <p:nvPr userDrawn="1"/>
        </p:nvSpPr>
        <p:spPr>
          <a:xfrm>
            <a:off x="764619" y="5102669"/>
            <a:ext cx="518746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dirty="0"/>
              <a:t>(</a:t>
            </a:r>
            <a:r>
              <a:rPr lang="it-IT" sz="1100" dirty="0" err="1"/>
              <a:t>Description</a:t>
            </a:r>
            <a:r>
              <a:rPr lang="it-IT" sz="1100" dirty="0"/>
              <a:t> of the </a:t>
            </a:r>
            <a:r>
              <a:rPr lang="it-IT" sz="1100" dirty="0" err="1"/>
              <a:t>graph</a:t>
            </a:r>
            <a:r>
              <a:rPr lang="it-IT" sz="1100" dirty="0"/>
              <a:t>, </a:t>
            </a:r>
            <a:r>
              <a:rPr lang="it-IT" sz="1100" dirty="0" err="1"/>
              <a:t>example</a:t>
            </a:r>
            <a:r>
              <a:rPr lang="it-IT" sz="1100" dirty="0"/>
              <a:t>: </a:t>
            </a:r>
            <a:r>
              <a:rPr lang="it-IT" sz="1100" i="1" dirty="0"/>
              <a:t>power curve power over wind speed</a:t>
            </a:r>
            <a:r>
              <a:rPr lang="it-IT" sz="1100" dirty="0"/>
              <a:t> )</a:t>
            </a:r>
          </a:p>
          <a:p>
            <a:r>
              <a:rPr lang="it-IT" sz="1100" dirty="0"/>
              <a:t>(</a:t>
            </a:r>
            <a:r>
              <a:rPr lang="it-IT" sz="1100" dirty="0" err="1"/>
              <a:t>Citation</a:t>
            </a:r>
            <a:r>
              <a:rPr lang="it-IT" sz="1100" dirty="0"/>
              <a:t> of the sources, </a:t>
            </a:r>
            <a:r>
              <a:rPr lang="it-IT" sz="1100" dirty="0" err="1"/>
              <a:t>example</a:t>
            </a:r>
            <a:r>
              <a:rPr lang="it-IT" sz="1100" dirty="0"/>
              <a:t>:</a:t>
            </a:r>
            <a:r>
              <a:rPr lang="it-IT" sz="1100" b="1" dirty="0"/>
              <a:t> </a:t>
            </a:r>
            <a:r>
              <a:rPr lang="it-IT" sz="1100" b="0" dirty="0"/>
              <a:t>[1] </a:t>
            </a:r>
            <a:r>
              <a:rPr lang="it-IT" sz="1100" dirty="0"/>
              <a:t>)  </a:t>
            </a:r>
          </a:p>
          <a:p>
            <a:r>
              <a:rPr lang="it-IT" sz="1100" dirty="0"/>
              <a:t>(Last date of access, </a:t>
            </a:r>
            <a:r>
              <a:rPr lang="it-IT" sz="1100" dirty="0" err="1"/>
              <a:t>example</a:t>
            </a:r>
            <a:r>
              <a:rPr lang="it-IT" sz="1100" dirty="0"/>
              <a:t>: 21/12/2015)</a:t>
            </a:r>
            <a:endParaRPr lang="en-GB" sz="1100" dirty="0"/>
          </a:p>
        </p:txBody>
      </p:sp>
      <p:cxnSp>
        <p:nvCxnSpPr>
          <p:cNvPr id="10" name="Straight Connector 5">
            <a:extLst>
              <a:ext uri="{FF2B5EF4-FFF2-40B4-BE49-F238E27FC236}">
                <a16:creationId xmlns:a16="http://schemas.microsoft.com/office/drawing/2014/main" id="{9CCD7462-E12C-CDA3-D609-4AB679728A2E}"/>
              </a:ext>
            </a:extLst>
          </p:cNvPr>
          <p:cNvCxnSpPr>
            <a:cxnSpLocks/>
          </p:cNvCxnSpPr>
          <p:nvPr userDrawn="1"/>
        </p:nvCxnSpPr>
        <p:spPr>
          <a:xfrm>
            <a:off x="838200" y="1251708"/>
            <a:ext cx="10515600" cy="0"/>
          </a:xfrm>
          <a:prstGeom prst="line">
            <a:avLst/>
          </a:prstGeom>
          <a:ln w="38100">
            <a:solidFill>
              <a:srgbClr val="8ECEF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98D8651D-3525-44E9-EF74-5AE1C96E2B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F99C6-FE58-4669-A9B0-CE74E3310E0A}" type="datetime1">
              <a:rPr lang="en-GB" smtClean="0"/>
              <a:pPr/>
              <a:t>10/11/2025</a:t>
            </a:fld>
            <a:endParaRPr lang="en-GB" dirty="0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FC35C132-0CB8-F9A6-EC6C-F3AC1F1B31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Rotor Hub and Pitch System / Optimus Syria</a:t>
            </a:r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722F58FF-5AD5-CF97-4FEE-FB1F38CD9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2" name="Textplatzhalter 16">
            <a:extLst>
              <a:ext uri="{FF2B5EF4-FFF2-40B4-BE49-F238E27FC236}">
                <a16:creationId xmlns:a16="http://schemas.microsoft.com/office/drawing/2014/main" id="{DC21B0DD-4D97-871C-E587-F10AD55D8BD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878527" y="6564113"/>
            <a:ext cx="5596085" cy="365125"/>
          </a:xfrm>
        </p:spPr>
        <p:txBody>
          <a:bodyPr anchor="ctr"/>
          <a:lstStyle>
            <a:lvl1pPr marL="0" indent="0" algn="ctr">
              <a:buNone/>
              <a:defRPr lang="de-DE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 dirty="0"/>
              <a:t>Group </a:t>
            </a:r>
            <a:r>
              <a:rPr lang="de-DE" dirty="0" err="1"/>
              <a:t>members</a:t>
            </a:r>
            <a:r>
              <a:rPr lang="de-DE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410721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2.xml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Relationship Id="rId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hteck 13">
            <a:extLst>
              <a:ext uri="{FF2B5EF4-FFF2-40B4-BE49-F238E27FC236}">
                <a16:creationId xmlns:a16="http://schemas.microsoft.com/office/drawing/2014/main" id="{CD36E4AE-BF2C-D504-0887-03D81D07CDC8}"/>
              </a:ext>
            </a:extLst>
          </p:cNvPr>
          <p:cNvSpPr/>
          <p:nvPr userDrawn="1"/>
        </p:nvSpPr>
        <p:spPr>
          <a:xfrm>
            <a:off x="-4172" y="6542492"/>
            <a:ext cx="12207494" cy="365126"/>
          </a:xfrm>
          <a:prstGeom prst="rect">
            <a:avLst/>
          </a:prstGeom>
          <a:solidFill>
            <a:srgbClr val="8ECE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7" name="Free-form: Shape 13">
            <a:extLst>
              <a:ext uri="{FF2B5EF4-FFF2-40B4-BE49-F238E27FC236}">
                <a16:creationId xmlns:a16="http://schemas.microsoft.com/office/drawing/2014/main" id="{7608A32D-44F3-01F2-D6ED-924DFF3CC333}"/>
              </a:ext>
            </a:extLst>
          </p:cNvPr>
          <p:cNvSpPr/>
          <p:nvPr/>
        </p:nvSpPr>
        <p:spPr>
          <a:xfrm rot="10800000">
            <a:off x="-35168" y="277945"/>
            <a:ext cx="12216286" cy="89882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4457699 w 9478107"/>
              <a:gd name="connsiteY2" fmla="*/ 373331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72464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755857 w 9478107"/>
              <a:gd name="connsiteY4" fmla="*/ 446231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557637 w 9478107"/>
              <a:gd name="connsiteY4" fmla="*/ 716768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15627 w 9484942"/>
              <a:gd name="connsiteY0" fmla="*/ 346954 h 1277035"/>
              <a:gd name="connsiteX1" fmla="*/ 2364982 w 9484942"/>
              <a:gd name="connsiteY1" fmla="*/ 302992 h 1277035"/>
              <a:gd name="connsiteX2" fmla="*/ 5134381 w 9484942"/>
              <a:gd name="connsiteY2" fmla="*/ 115678 h 1277035"/>
              <a:gd name="connsiteX3" fmla="*/ 7091448 w 9484942"/>
              <a:gd name="connsiteY3" fmla="*/ 647346 h 1277035"/>
              <a:gd name="connsiteX4" fmla="*/ 8564472 w 9484942"/>
              <a:gd name="connsiteY4" fmla="*/ 716768 h 1277035"/>
              <a:gd name="connsiteX5" fmla="*/ 9484942 w 9484942"/>
              <a:gd name="connsiteY5" fmla="*/ 346954 h 1277035"/>
              <a:gd name="connsiteX6" fmla="*/ 9476150 w 9484942"/>
              <a:gd name="connsiteY6" fmla="*/ 1252562 h 1277035"/>
              <a:gd name="connsiteX7" fmla="*/ 7260488 w 9484942"/>
              <a:gd name="connsiteY7" fmla="*/ 1243769 h 1277035"/>
              <a:gd name="connsiteX8" fmla="*/ 4833811 w 9484942"/>
              <a:gd name="connsiteY8" fmla="*/ 1270146 h 1277035"/>
              <a:gd name="connsiteX9" fmla="*/ 2758827 w 9484942"/>
              <a:gd name="connsiteY9" fmla="*/ 1261354 h 1277035"/>
              <a:gd name="connsiteX10" fmla="*/ 0 w 9484942"/>
              <a:gd name="connsiteY10" fmla="*/ 1273013 h 1277035"/>
              <a:gd name="connsiteX11" fmla="*/ 15627 w 9484942"/>
              <a:gd name="connsiteY11" fmla="*/ 346954 h 1277035"/>
              <a:gd name="connsiteX0" fmla="*/ 15627 w 9484942"/>
              <a:gd name="connsiteY0" fmla="*/ 346954 h 1300002"/>
              <a:gd name="connsiteX1" fmla="*/ 2364982 w 9484942"/>
              <a:gd name="connsiteY1" fmla="*/ 302992 h 1300002"/>
              <a:gd name="connsiteX2" fmla="*/ 5134381 w 9484942"/>
              <a:gd name="connsiteY2" fmla="*/ 115678 h 1300002"/>
              <a:gd name="connsiteX3" fmla="*/ 7091448 w 9484942"/>
              <a:gd name="connsiteY3" fmla="*/ 647346 h 1300002"/>
              <a:gd name="connsiteX4" fmla="*/ 8564472 w 9484942"/>
              <a:gd name="connsiteY4" fmla="*/ 716768 h 1300002"/>
              <a:gd name="connsiteX5" fmla="*/ 9484942 w 9484942"/>
              <a:gd name="connsiteY5" fmla="*/ 346954 h 1300002"/>
              <a:gd name="connsiteX6" fmla="*/ 9476150 w 9484942"/>
              <a:gd name="connsiteY6" fmla="*/ 1252562 h 1300002"/>
              <a:gd name="connsiteX7" fmla="*/ 7260488 w 9484942"/>
              <a:gd name="connsiteY7" fmla="*/ 1243769 h 1300002"/>
              <a:gd name="connsiteX8" fmla="*/ 4833811 w 9484942"/>
              <a:gd name="connsiteY8" fmla="*/ 1270146 h 1300002"/>
              <a:gd name="connsiteX9" fmla="*/ 2779333 w 9484942"/>
              <a:gd name="connsiteY9" fmla="*/ 1300002 h 1300002"/>
              <a:gd name="connsiteX10" fmla="*/ 0 w 9484942"/>
              <a:gd name="connsiteY10" fmla="*/ 1273013 h 1300002"/>
              <a:gd name="connsiteX11" fmla="*/ 15627 w 9484942"/>
              <a:gd name="connsiteY11" fmla="*/ 346954 h 1300002"/>
              <a:gd name="connsiteX0" fmla="*/ 15627 w 9484942"/>
              <a:gd name="connsiteY0" fmla="*/ 346954 h 1346830"/>
              <a:gd name="connsiteX1" fmla="*/ 2364982 w 9484942"/>
              <a:gd name="connsiteY1" fmla="*/ 302992 h 1346830"/>
              <a:gd name="connsiteX2" fmla="*/ 5134381 w 9484942"/>
              <a:gd name="connsiteY2" fmla="*/ 115678 h 1346830"/>
              <a:gd name="connsiteX3" fmla="*/ 7091448 w 9484942"/>
              <a:gd name="connsiteY3" fmla="*/ 647346 h 1346830"/>
              <a:gd name="connsiteX4" fmla="*/ 8564472 w 9484942"/>
              <a:gd name="connsiteY4" fmla="*/ 716768 h 1346830"/>
              <a:gd name="connsiteX5" fmla="*/ 9484942 w 9484942"/>
              <a:gd name="connsiteY5" fmla="*/ 346954 h 1346830"/>
              <a:gd name="connsiteX6" fmla="*/ 9476150 w 9484942"/>
              <a:gd name="connsiteY6" fmla="*/ 1252562 h 1346830"/>
              <a:gd name="connsiteX7" fmla="*/ 7267323 w 9484942"/>
              <a:gd name="connsiteY7" fmla="*/ 1346830 h 1346830"/>
              <a:gd name="connsiteX8" fmla="*/ 4833811 w 9484942"/>
              <a:gd name="connsiteY8" fmla="*/ 1270146 h 1346830"/>
              <a:gd name="connsiteX9" fmla="*/ 2779333 w 9484942"/>
              <a:gd name="connsiteY9" fmla="*/ 1300002 h 1346830"/>
              <a:gd name="connsiteX10" fmla="*/ 0 w 9484942"/>
              <a:gd name="connsiteY10" fmla="*/ 1273013 h 1346830"/>
              <a:gd name="connsiteX11" fmla="*/ 15627 w 9484942"/>
              <a:gd name="connsiteY11" fmla="*/ 346954 h 1346830"/>
              <a:gd name="connsiteX0" fmla="*/ 15627 w 9484942"/>
              <a:gd name="connsiteY0" fmla="*/ 346954 h 1308182"/>
              <a:gd name="connsiteX1" fmla="*/ 2364982 w 9484942"/>
              <a:gd name="connsiteY1" fmla="*/ 302992 h 1308182"/>
              <a:gd name="connsiteX2" fmla="*/ 5134381 w 9484942"/>
              <a:gd name="connsiteY2" fmla="*/ 115678 h 1308182"/>
              <a:gd name="connsiteX3" fmla="*/ 7091448 w 9484942"/>
              <a:gd name="connsiteY3" fmla="*/ 647346 h 1308182"/>
              <a:gd name="connsiteX4" fmla="*/ 8564472 w 9484942"/>
              <a:gd name="connsiteY4" fmla="*/ 716768 h 1308182"/>
              <a:gd name="connsiteX5" fmla="*/ 9484942 w 9484942"/>
              <a:gd name="connsiteY5" fmla="*/ 346954 h 1308182"/>
              <a:gd name="connsiteX6" fmla="*/ 9476150 w 9484942"/>
              <a:gd name="connsiteY6" fmla="*/ 1252562 h 1308182"/>
              <a:gd name="connsiteX7" fmla="*/ 7246817 w 9484942"/>
              <a:gd name="connsiteY7" fmla="*/ 1308182 h 1308182"/>
              <a:gd name="connsiteX8" fmla="*/ 4833811 w 9484942"/>
              <a:gd name="connsiteY8" fmla="*/ 1270146 h 1308182"/>
              <a:gd name="connsiteX9" fmla="*/ 2779333 w 9484942"/>
              <a:gd name="connsiteY9" fmla="*/ 1300002 h 1308182"/>
              <a:gd name="connsiteX10" fmla="*/ 0 w 9484942"/>
              <a:gd name="connsiteY10" fmla="*/ 1273013 h 1308182"/>
              <a:gd name="connsiteX11" fmla="*/ 15627 w 9484942"/>
              <a:gd name="connsiteY11" fmla="*/ 346954 h 1308182"/>
              <a:gd name="connsiteX0" fmla="*/ 15627 w 9496987"/>
              <a:gd name="connsiteY0" fmla="*/ 346954 h 1316976"/>
              <a:gd name="connsiteX1" fmla="*/ 2364982 w 9496987"/>
              <a:gd name="connsiteY1" fmla="*/ 302992 h 1316976"/>
              <a:gd name="connsiteX2" fmla="*/ 5134381 w 9496987"/>
              <a:gd name="connsiteY2" fmla="*/ 115678 h 1316976"/>
              <a:gd name="connsiteX3" fmla="*/ 7091448 w 9496987"/>
              <a:gd name="connsiteY3" fmla="*/ 647346 h 1316976"/>
              <a:gd name="connsiteX4" fmla="*/ 8564472 w 9496987"/>
              <a:gd name="connsiteY4" fmla="*/ 716768 h 1316976"/>
              <a:gd name="connsiteX5" fmla="*/ 9484942 w 9496987"/>
              <a:gd name="connsiteY5" fmla="*/ 346954 h 1316976"/>
              <a:gd name="connsiteX6" fmla="*/ 9496656 w 9496987"/>
              <a:gd name="connsiteY6" fmla="*/ 1316976 h 1316976"/>
              <a:gd name="connsiteX7" fmla="*/ 7246817 w 9496987"/>
              <a:gd name="connsiteY7" fmla="*/ 1308182 h 1316976"/>
              <a:gd name="connsiteX8" fmla="*/ 4833811 w 9496987"/>
              <a:gd name="connsiteY8" fmla="*/ 1270146 h 1316976"/>
              <a:gd name="connsiteX9" fmla="*/ 2779333 w 9496987"/>
              <a:gd name="connsiteY9" fmla="*/ 1300002 h 1316976"/>
              <a:gd name="connsiteX10" fmla="*/ 0 w 9496987"/>
              <a:gd name="connsiteY10" fmla="*/ 1273013 h 1316976"/>
              <a:gd name="connsiteX11" fmla="*/ 15627 w 9496987"/>
              <a:gd name="connsiteY11" fmla="*/ 346954 h 1316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20000"/>
                  <a:lumOff val="80000"/>
                </a:schemeClr>
              </a:gs>
              <a:gs pos="50000">
                <a:schemeClr val="bg1"/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0" scaled="1"/>
            <a:tileRect/>
          </a:gradFill>
          <a:ln w="15875">
            <a:solidFill>
              <a:schemeClr val="accent1">
                <a:alpha val="0"/>
              </a:schemeClr>
            </a:solidFill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6B4C36-B64B-F839-789E-0C40D5E60E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GB" dirty="0"/>
          </a:p>
        </p:txBody>
      </p:sp>
      <p:sp>
        <p:nvSpPr>
          <p:cNvPr id="8" name="Free-form: Shape 13">
            <a:extLst>
              <a:ext uri="{FF2B5EF4-FFF2-40B4-BE49-F238E27FC236}">
                <a16:creationId xmlns:a16="http://schemas.microsoft.com/office/drawing/2014/main" id="{1DE142EE-E501-93E6-565D-AB4A5A647F0F}"/>
              </a:ext>
            </a:extLst>
          </p:cNvPr>
          <p:cNvSpPr/>
          <p:nvPr/>
        </p:nvSpPr>
        <p:spPr>
          <a:xfrm rot="10800000">
            <a:off x="-2090" y="-18190"/>
            <a:ext cx="12192000" cy="89882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-form: Shape 13">
            <a:extLst>
              <a:ext uri="{FF2B5EF4-FFF2-40B4-BE49-F238E27FC236}">
                <a16:creationId xmlns:a16="http://schemas.microsoft.com/office/drawing/2014/main" id="{776A7918-93DA-D7CE-97A3-DDF18B379B65}"/>
              </a:ext>
            </a:extLst>
          </p:cNvPr>
          <p:cNvSpPr/>
          <p:nvPr/>
        </p:nvSpPr>
        <p:spPr>
          <a:xfrm rot="10800000">
            <a:off x="-26376" y="-237830"/>
            <a:ext cx="12218376" cy="965187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8414099 w 9478107"/>
              <a:gd name="connsiteY4" fmla="*/ 797823 h 1273677"/>
              <a:gd name="connsiteX5" fmla="*/ 9478107 w 9478107"/>
              <a:gd name="connsiteY5" fmla="*/ 350485 h 1273677"/>
              <a:gd name="connsiteX6" fmla="*/ 9469315 w 9478107"/>
              <a:gd name="connsiteY6" fmla="*/ 1256093 h 1273677"/>
              <a:gd name="connsiteX7" fmla="*/ 7253653 w 9478107"/>
              <a:gd name="connsiteY7" fmla="*/ 1247300 h 1273677"/>
              <a:gd name="connsiteX8" fmla="*/ 4826976 w 9478107"/>
              <a:gd name="connsiteY8" fmla="*/ 1273677 h 1273677"/>
              <a:gd name="connsiteX9" fmla="*/ 2751992 w 9478107"/>
              <a:gd name="connsiteY9" fmla="*/ 1264885 h 1273677"/>
              <a:gd name="connsiteX10" fmla="*/ 0 w 9478107"/>
              <a:gd name="connsiteY10" fmla="*/ 1212131 h 1273677"/>
              <a:gd name="connsiteX11" fmla="*/ 8792 w 9478107"/>
              <a:gd name="connsiteY11" fmla="*/ 350485 h 1273677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98612"/>
              <a:gd name="connsiteY0" fmla="*/ 463370 h 1386562"/>
              <a:gd name="connsiteX1" fmla="*/ 2057399 w 9498612"/>
              <a:gd name="connsiteY1" fmla="*/ 419408 h 1386562"/>
              <a:gd name="connsiteX2" fmla="*/ 4457699 w 9498612"/>
              <a:gd name="connsiteY2" fmla="*/ 489747 h 1386562"/>
              <a:gd name="connsiteX3" fmla="*/ 7009426 w 9498612"/>
              <a:gd name="connsiteY3" fmla="*/ 98357 h 1386562"/>
              <a:gd name="connsiteX4" fmla="*/ 8414099 w 9498612"/>
              <a:gd name="connsiteY4" fmla="*/ 910708 h 1386562"/>
              <a:gd name="connsiteX5" fmla="*/ 9498612 w 9498612"/>
              <a:gd name="connsiteY5" fmla="*/ 200892 h 1386562"/>
              <a:gd name="connsiteX6" fmla="*/ 9469315 w 9498612"/>
              <a:gd name="connsiteY6" fmla="*/ 1368978 h 1386562"/>
              <a:gd name="connsiteX7" fmla="*/ 7253653 w 9498612"/>
              <a:gd name="connsiteY7" fmla="*/ 1360185 h 1386562"/>
              <a:gd name="connsiteX8" fmla="*/ 4826976 w 9498612"/>
              <a:gd name="connsiteY8" fmla="*/ 1386562 h 1386562"/>
              <a:gd name="connsiteX9" fmla="*/ 2751992 w 9498612"/>
              <a:gd name="connsiteY9" fmla="*/ 1377770 h 1386562"/>
              <a:gd name="connsiteX10" fmla="*/ 0 w 9498612"/>
              <a:gd name="connsiteY10" fmla="*/ 1325016 h 1386562"/>
              <a:gd name="connsiteX11" fmla="*/ 8792 w 9498612"/>
              <a:gd name="connsiteY11" fmla="*/ 463370 h 1386562"/>
              <a:gd name="connsiteX0" fmla="*/ 8792 w 9498612"/>
              <a:gd name="connsiteY0" fmla="*/ 444298 h 1367490"/>
              <a:gd name="connsiteX1" fmla="*/ 2057399 w 9498612"/>
              <a:gd name="connsiteY1" fmla="*/ 400336 h 1367490"/>
              <a:gd name="connsiteX2" fmla="*/ 4320995 w 9498612"/>
              <a:gd name="connsiteY2" fmla="*/ 695656 h 1367490"/>
              <a:gd name="connsiteX3" fmla="*/ 7009426 w 9498612"/>
              <a:gd name="connsiteY3" fmla="*/ 79285 h 1367490"/>
              <a:gd name="connsiteX4" fmla="*/ 8414099 w 9498612"/>
              <a:gd name="connsiteY4" fmla="*/ 891636 h 1367490"/>
              <a:gd name="connsiteX5" fmla="*/ 9498612 w 9498612"/>
              <a:gd name="connsiteY5" fmla="*/ 181820 h 1367490"/>
              <a:gd name="connsiteX6" fmla="*/ 9469315 w 9498612"/>
              <a:gd name="connsiteY6" fmla="*/ 1349906 h 1367490"/>
              <a:gd name="connsiteX7" fmla="*/ 7253653 w 9498612"/>
              <a:gd name="connsiteY7" fmla="*/ 1341113 h 1367490"/>
              <a:gd name="connsiteX8" fmla="*/ 4826976 w 9498612"/>
              <a:gd name="connsiteY8" fmla="*/ 1367490 h 1367490"/>
              <a:gd name="connsiteX9" fmla="*/ 2751992 w 9498612"/>
              <a:gd name="connsiteY9" fmla="*/ 1358698 h 1367490"/>
              <a:gd name="connsiteX10" fmla="*/ 0 w 9498612"/>
              <a:gd name="connsiteY10" fmla="*/ 1305944 h 1367490"/>
              <a:gd name="connsiteX11" fmla="*/ 8792 w 9498612"/>
              <a:gd name="connsiteY11" fmla="*/ 444298 h 1367490"/>
              <a:gd name="connsiteX0" fmla="*/ 8792 w 9498612"/>
              <a:gd name="connsiteY0" fmla="*/ 428789 h 1351981"/>
              <a:gd name="connsiteX1" fmla="*/ 2057399 w 9498612"/>
              <a:gd name="connsiteY1" fmla="*/ 384827 h 1351981"/>
              <a:gd name="connsiteX2" fmla="*/ 3698995 w 9498612"/>
              <a:gd name="connsiteY2" fmla="*/ 961374 h 1351981"/>
              <a:gd name="connsiteX3" fmla="*/ 7009426 w 9498612"/>
              <a:gd name="connsiteY3" fmla="*/ 63776 h 1351981"/>
              <a:gd name="connsiteX4" fmla="*/ 8414099 w 9498612"/>
              <a:gd name="connsiteY4" fmla="*/ 876127 h 1351981"/>
              <a:gd name="connsiteX5" fmla="*/ 9498612 w 9498612"/>
              <a:gd name="connsiteY5" fmla="*/ 166311 h 1351981"/>
              <a:gd name="connsiteX6" fmla="*/ 9469315 w 9498612"/>
              <a:gd name="connsiteY6" fmla="*/ 1334397 h 1351981"/>
              <a:gd name="connsiteX7" fmla="*/ 7253653 w 9498612"/>
              <a:gd name="connsiteY7" fmla="*/ 1325604 h 1351981"/>
              <a:gd name="connsiteX8" fmla="*/ 4826976 w 9498612"/>
              <a:gd name="connsiteY8" fmla="*/ 1351981 h 1351981"/>
              <a:gd name="connsiteX9" fmla="*/ 2751992 w 9498612"/>
              <a:gd name="connsiteY9" fmla="*/ 1343189 h 1351981"/>
              <a:gd name="connsiteX10" fmla="*/ 0 w 9498612"/>
              <a:gd name="connsiteY10" fmla="*/ 1290435 h 1351981"/>
              <a:gd name="connsiteX11" fmla="*/ 8792 w 9498612"/>
              <a:gd name="connsiteY11" fmla="*/ 428789 h 1351981"/>
              <a:gd name="connsiteX0" fmla="*/ 8792 w 9498612"/>
              <a:gd name="connsiteY0" fmla="*/ 595005 h 1518197"/>
              <a:gd name="connsiteX1" fmla="*/ 2057399 w 9498612"/>
              <a:gd name="connsiteY1" fmla="*/ 551043 h 1518197"/>
              <a:gd name="connsiteX2" fmla="*/ 3698995 w 9498612"/>
              <a:gd name="connsiteY2" fmla="*/ 1127590 h 1518197"/>
              <a:gd name="connsiteX3" fmla="*/ 5386116 w 9498612"/>
              <a:gd name="connsiteY3" fmla="*/ 48678 h 1518197"/>
              <a:gd name="connsiteX4" fmla="*/ 7009426 w 9498612"/>
              <a:gd name="connsiteY4" fmla="*/ 229992 h 1518197"/>
              <a:gd name="connsiteX5" fmla="*/ 8414099 w 9498612"/>
              <a:gd name="connsiteY5" fmla="*/ 1042343 h 1518197"/>
              <a:gd name="connsiteX6" fmla="*/ 9498612 w 9498612"/>
              <a:gd name="connsiteY6" fmla="*/ 332527 h 1518197"/>
              <a:gd name="connsiteX7" fmla="*/ 9469315 w 9498612"/>
              <a:gd name="connsiteY7" fmla="*/ 1500613 h 1518197"/>
              <a:gd name="connsiteX8" fmla="*/ 7253653 w 9498612"/>
              <a:gd name="connsiteY8" fmla="*/ 1491820 h 1518197"/>
              <a:gd name="connsiteX9" fmla="*/ 4826976 w 9498612"/>
              <a:gd name="connsiteY9" fmla="*/ 1518197 h 1518197"/>
              <a:gd name="connsiteX10" fmla="*/ 2751992 w 9498612"/>
              <a:gd name="connsiteY10" fmla="*/ 1509405 h 1518197"/>
              <a:gd name="connsiteX11" fmla="*/ 0 w 9498612"/>
              <a:gd name="connsiteY11" fmla="*/ 1456651 h 1518197"/>
              <a:gd name="connsiteX12" fmla="*/ 8792 w 9498612"/>
              <a:gd name="connsiteY12" fmla="*/ 595005 h 1518197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498612" h="1552908">
                <a:moveTo>
                  <a:pt x="8792" y="629716"/>
                </a:moveTo>
                <a:cubicBezTo>
                  <a:pt x="671146" y="635577"/>
                  <a:pt x="973014" y="-123492"/>
                  <a:pt x="2057399" y="585754"/>
                </a:cubicBezTo>
                <a:cubicBezTo>
                  <a:pt x="3282459" y="1283277"/>
                  <a:pt x="3144209" y="1246028"/>
                  <a:pt x="3698995" y="1162301"/>
                </a:cubicBezTo>
                <a:cubicBezTo>
                  <a:pt x="4253781" y="1078574"/>
                  <a:pt x="4834377" y="232989"/>
                  <a:pt x="5386116" y="83389"/>
                </a:cubicBezTo>
                <a:cubicBezTo>
                  <a:pt x="5937855" y="-66211"/>
                  <a:pt x="6463751" y="-19649"/>
                  <a:pt x="7009426" y="264703"/>
                </a:cubicBezTo>
                <a:cubicBezTo>
                  <a:pt x="7646042" y="612966"/>
                  <a:pt x="8003791" y="1075589"/>
                  <a:pt x="8414099" y="1077054"/>
                </a:cubicBezTo>
                <a:cubicBezTo>
                  <a:pt x="8824407" y="1078519"/>
                  <a:pt x="9320464" y="250238"/>
                  <a:pt x="9498612" y="367238"/>
                </a:cubicBezTo>
                <a:cubicBezTo>
                  <a:pt x="9495681" y="669107"/>
                  <a:pt x="9472246" y="1233455"/>
                  <a:pt x="9469315" y="1535324"/>
                </a:cubicBezTo>
                <a:lnTo>
                  <a:pt x="7253653" y="1526531"/>
                </a:lnTo>
                <a:lnTo>
                  <a:pt x="4826976" y="1552908"/>
                </a:lnTo>
                <a:lnTo>
                  <a:pt x="2751992" y="1544116"/>
                </a:lnTo>
                <a:lnTo>
                  <a:pt x="0" y="1491362"/>
                </a:lnTo>
                <a:cubicBezTo>
                  <a:pt x="2931" y="1207077"/>
                  <a:pt x="-2932" y="931585"/>
                  <a:pt x="8792" y="629716"/>
                </a:cubicBezTo>
                <a:close/>
              </a:path>
            </a:pathLst>
          </a:custGeom>
          <a:gradFill>
            <a:gsLst>
              <a:gs pos="0">
                <a:srgbClr val="EFFCFF"/>
              </a:gs>
              <a:gs pos="50000">
                <a:schemeClr val="accent4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64827E-F028-4C94-EB63-600BCABCD1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474613" y="6564113"/>
            <a:ext cx="28791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Rotor Hub and Pitch System / Optimus Syria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B8DD39-3F07-862A-3C91-AC52452918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949570" y="6566803"/>
            <a:ext cx="9289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013F6232-4F06-48BA-8F69-BF531F60782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D593D3-E60D-CF97-AC8A-2B02D933B0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566803"/>
            <a:ext cx="11113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A90C3CAC-04C1-4CA4-98F0-49CD057AD2FD}" type="datetime1">
              <a:rPr lang="en-GB" smtClean="0"/>
              <a:pPr/>
              <a:t>10/11/2025</a:t>
            </a:fld>
            <a:endParaRPr lang="en-GB" dirty="0"/>
          </a:p>
        </p:txBody>
      </p:sp>
      <p:sp>
        <p:nvSpPr>
          <p:cNvPr id="11" name="Free-form: Shape 13">
            <a:extLst>
              <a:ext uri="{FF2B5EF4-FFF2-40B4-BE49-F238E27FC236}">
                <a16:creationId xmlns:a16="http://schemas.microsoft.com/office/drawing/2014/main" id="{1ABD3F4B-4853-EC8E-00EB-5109F86CE0F1}"/>
              </a:ext>
            </a:extLst>
          </p:cNvPr>
          <p:cNvSpPr/>
          <p:nvPr userDrawn="1"/>
        </p:nvSpPr>
        <p:spPr>
          <a:xfrm rot="10800000">
            <a:off x="-35168" y="277945"/>
            <a:ext cx="12216286" cy="898824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4457699 w 9478107"/>
              <a:gd name="connsiteY2" fmla="*/ 373331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16261 w 9478107"/>
              <a:gd name="connsiteY3" fmla="*/ 33816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724642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9478107 w 9478107"/>
              <a:gd name="connsiteY4" fmla="*/ 346954 h 1270146"/>
              <a:gd name="connsiteX5" fmla="*/ 9469315 w 9478107"/>
              <a:gd name="connsiteY5" fmla="*/ 1252562 h 1270146"/>
              <a:gd name="connsiteX6" fmla="*/ 7253653 w 9478107"/>
              <a:gd name="connsiteY6" fmla="*/ 1243769 h 1270146"/>
              <a:gd name="connsiteX7" fmla="*/ 4826976 w 9478107"/>
              <a:gd name="connsiteY7" fmla="*/ 1270146 h 1270146"/>
              <a:gd name="connsiteX8" fmla="*/ 2751992 w 9478107"/>
              <a:gd name="connsiteY8" fmla="*/ 1261354 h 1270146"/>
              <a:gd name="connsiteX9" fmla="*/ 0 w 9478107"/>
              <a:gd name="connsiteY9" fmla="*/ 1208600 h 1270146"/>
              <a:gd name="connsiteX10" fmla="*/ 8792 w 9478107"/>
              <a:gd name="connsiteY10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755857 w 9478107"/>
              <a:gd name="connsiteY4" fmla="*/ 446231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8792 w 9478107"/>
              <a:gd name="connsiteY0" fmla="*/ 346954 h 1270146"/>
              <a:gd name="connsiteX1" fmla="*/ 2358147 w 9478107"/>
              <a:gd name="connsiteY1" fmla="*/ 302992 h 1270146"/>
              <a:gd name="connsiteX2" fmla="*/ 5127546 w 9478107"/>
              <a:gd name="connsiteY2" fmla="*/ 115678 h 1270146"/>
              <a:gd name="connsiteX3" fmla="*/ 7084613 w 9478107"/>
              <a:gd name="connsiteY3" fmla="*/ 647346 h 1270146"/>
              <a:gd name="connsiteX4" fmla="*/ 8557637 w 9478107"/>
              <a:gd name="connsiteY4" fmla="*/ 716768 h 1270146"/>
              <a:gd name="connsiteX5" fmla="*/ 9478107 w 9478107"/>
              <a:gd name="connsiteY5" fmla="*/ 346954 h 1270146"/>
              <a:gd name="connsiteX6" fmla="*/ 9469315 w 9478107"/>
              <a:gd name="connsiteY6" fmla="*/ 1252562 h 1270146"/>
              <a:gd name="connsiteX7" fmla="*/ 7253653 w 9478107"/>
              <a:gd name="connsiteY7" fmla="*/ 1243769 h 1270146"/>
              <a:gd name="connsiteX8" fmla="*/ 4826976 w 9478107"/>
              <a:gd name="connsiteY8" fmla="*/ 1270146 h 1270146"/>
              <a:gd name="connsiteX9" fmla="*/ 2751992 w 9478107"/>
              <a:gd name="connsiteY9" fmla="*/ 1261354 h 1270146"/>
              <a:gd name="connsiteX10" fmla="*/ 0 w 9478107"/>
              <a:gd name="connsiteY10" fmla="*/ 1208600 h 1270146"/>
              <a:gd name="connsiteX11" fmla="*/ 8792 w 9478107"/>
              <a:gd name="connsiteY11" fmla="*/ 346954 h 1270146"/>
              <a:gd name="connsiteX0" fmla="*/ 15627 w 9484942"/>
              <a:gd name="connsiteY0" fmla="*/ 346954 h 1277035"/>
              <a:gd name="connsiteX1" fmla="*/ 2364982 w 9484942"/>
              <a:gd name="connsiteY1" fmla="*/ 302992 h 1277035"/>
              <a:gd name="connsiteX2" fmla="*/ 5134381 w 9484942"/>
              <a:gd name="connsiteY2" fmla="*/ 115678 h 1277035"/>
              <a:gd name="connsiteX3" fmla="*/ 7091448 w 9484942"/>
              <a:gd name="connsiteY3" fmla="*/ 647346 h 1277035"/>
              <a:gd name="connsiteX4" fmla="*/ 8564472 w 9484942"/>
              <a:gd name="connsiteY4" fmla="*/ 716768 h 1277035"/>
              <a:gd name="connsiteX5" fmla="*/ 9484942 w 9484942"/>
              <a:gd name="connsiteY5" fmla="*/ 346954 h 1277035"/>
              <a:gd name="connsiteX6" fmla="*/ 9476150 w 9484942"/>
              <a:gd name="connsiteY6" fmla="*/ 1252562 h 1277035"/>
              <a:gd name="connsiteX7" fmla="*/ 7260488 w 9484942"/>
              <a:gd name="connsiteY7" fmla="*/ 1243769 h 1277035"/>
              <a:gd name="connsiteX8" fmla="*/ 4833811 w 9484942"/>
              <a:gd name="connsiteY8" fmla="*/ 1270146 h 1277035"/>
              <a:gd name="connsiteX9" fmla="*/ 2758827 w 9484942"/>
              <a:gd name="connsiteY9" fmla="*/ 1261354 h 1277035"/>
              <a:gd name="connsiteX10" fmla="*/ 0 w 9484942"/>
              <a:gd name="connsiteY10" fmla="*/ 1273013 h 1277035"/>
              <a:gd name="connsiteX11" fmla="*/ 15627 w 9484942"/>
              <a:gd name="connsiteY11" fmla="*/ 346954 h 1277035"/>
              <a:gd name="connsiteX0" fmla="*/ 15627 w 9484942"/>
              <a:gd name="connsiteY0" fmla="*/ 346954 h 1300002"/>
              <a:gd name="connsiteX1" fmla="*/ 2364982 w 9484942"/>
              <a:gd name="connsiteY1" fmla="*/ 302992 h 1300002"/>
              <a:gd name="connsiteX2" fmla="*/ 5134381 w 9484942"/>
              <a:gd name="connsiteY2" fmla="*/ 115678 h 1300002"/>
              <a:gd name="connsiteX3" fmla="*/ 7091448 w 9484942"/>
              <a:gd name="connsiteY3" fmla="*/ 647346 h 1300002"/>
              <a:gd name="connsiteX4" fmla="*/ 8564472 w 9484942"/>
              <a:gd name="connsiteY4" fmla="*/ 716768 h 1300002"/>
              <a:gd name="connsiteX5" fmla="*/ 9484942 w 9484942"/>
              <a:gd name="connsiteY5" fmla="*/ 346954 h 1300002"/>
              <a:gd name="connsiteX6" fmla="*/ 9476150 w 9484942"/>
              <a:gd name="connsiteY6" fmla="*/ 1252562 h 1300002"/>
              <a:gd name="connsiteX7" fmla="*/ 7260488 w 9484942"/>
              <a:gd name="connsiteY7" fmla="*/ 1243769 h 1300002"/>
              <a:gd name="connsiteX8" fmla="*/ 4833811 w 9484942"/>
              <a:gd name="connsiteY8" fmla="*/ 1270146 h 1300002"/>
              <a:gd name="connsiteX9" fmla="*/ 2779333 w 9484942"/>
              <a:gd name="connsiteY9" fmla="*/ 1300002 h 1300002"/>
              <a:gd name="connsiteX10" fmla="*/ 0 w 9484942"/>
              <a:gd name="connsiteY10" fmla="*/ 1273013 h 1300002"/>
              <a:gd name="connsiteX11" fmla="*/ 15627 w 9484942"/>
              <a:gd name="connsiteY11" fmla="*/ 346954 h 1300002"/>
              <a:gd name="connsiteX0" fmla="*/ 15627 w 9484942"/>
              <a:gd name="connsiteY0" fmla="*/ 346954 h 1346830"/>
              <a:gd name="connsiteX1" fmla="*/ 2364982 w 9484942"/>
              <a:gd name="connsiteY1" fmla="*/ 302992 h 1346830"/>
              <a:gd name="connsiteX2" fmla="*/ 5134381 w 9484942"/>
              <a:gd name="connsiteY2" fmla="*/ 115678 h 1346830"/>
              <a:gd name="connsiteX3" fmla="*/ 7091448 w 9484942"/>
              <a:gd name="connsiteY3" fmla="*/ 647346 h 1346830"/>
              <a:gd name="connsiteX4" fmla="*/ 8564472 w 9484942"/>
              <a:gd name="connsiteY4" fmla="*/ 716768 h 1346830"/>
              <a:gd name="connsiteX5" fmla="*/ 9484942 w 9484942"/>
              <a:gd name="connsiteY5" fmla="*/ 346954 h 1346830"/>
              <a:gd name="connsiteX6" fmla="*/ 9476150 w 9484942"/>
              <a:gd name="connsiteY6" fmla="*/ 1252562 h 1346830"/>
              <a:gd name="connsiteX7" fmla="*/ 7267323 w 9484942"/>
              <a:gd name="connsiteY7" fmla="*/ 1346830 h 1346830"/>
              <a:gd name="connsiteX8" fmla="*/ 4833811 w 9484942"/>
              <a:gd name="connsiteY8" fmla="*/ 1270146 h 1346830"/>
              <a:gd name="connsiteX9" fmla="*/ 2779333 w 9484942"/>
              <a:gd name="connsiteY9" fmla="*/ 1300002 h 1346830"/>
              <a:gd name="connsiteX10" fmla="*/ 0 w 9484942"/>
              <a:gd name="connsiteY10" fmla="*/ 1273013 h 1346830"/>
              <a:gd name="connsiteX11" fmla="*/ 15627 w 9484942"/>
              <a:gd name="connsiteY11" fmla="*/ 346954 h 1346830"/>
              <a:gd name="connsiteX0" fmla="*/ 15627 w 9484942"/>
              <a:gd name="connsiteY0" fmla="*/ 346954 h 1308182"/>
              <a:gd name="connsiteX1" fmla="*/ 2364982 w 9484942"/>
              <a:gd name="connsiteY1" fmla="*/ 302992 h 1308182"/>
              <a:gd name="connsiteX2" fmla="*/ 5134381 w 9484942"/>
              <a:gd name="connsiteY2" fmla="*/ 115678 h 1308182"/>
              <a:gd name="connsiteX3" fmla="*/ 7091448 w 9484942"/>
              <a:gd name="connsiteY3" fmla="*/ 647346 h 1308182"/>
              <a:gd name="connsiteX4" fmla="*/ 8564472 w 9484942"/>
              <a:gd name="connsiteY4" fmla="*/ 716768 h 1308182"/>
              <a:gd name="connsiteX5" fmla="*/ 9484942 w 9484942"/>
              <a:gd name="connsiteY5" fmla="*/ 346954 h 1308182"/>
              <a:gd name="connsiteX6" fmla="*/ 9476150 w 9484942"/>
              <a:gd name="connsiteY6" fmla="*/ 1252562 h 1308182"/>
              <a:gd name="connsiteX7" fmla="*/ 7246817 w 9484942"/>
              <a:gd name="connsiteY7" fmla="*/ 1308182 h 1308182"/>
              <a:gd name="connsiteX8" fmla="*/ 4833811 w 9484942"/>
              <a:gd name="connsiteY8" fmla="*/ 1270146 h 1308182"/>
              <a:gd name="connsiteX9" fmla="*/ 2779333 w 9484942"/>
              <a:gd name="connsiteY9" fmla="*/ 1300002 h 1308182"/>
              <a:gd name="connsiteX10" fmla="*/ 0 w 9484942"/>
              <a:gd name="connsiteY10" fmla="*/ 1273013 h 1308182"/>
              <a:gd name="connsiteX11" fmla="*/ 15627 w 9484942"/>
              <a:gd name="connsiteY11" fmla="*/ 346954 h 1308182"/>
              <a:gd name="connsiteX0" fmla="*/ 15627 w 9496987"/>
              <a:gd name="connsiteY0" fmla="*/ 346954 h 1316976"/>
              <a:gd name="connsiteX1" fmla="*/ 2364982 w 9496987"/>
              <a:gd name="connsiteY1" fmla="*/ 302992 h 1316976"/>
              <a:gd name="connsiteX2" fmla="*/ 5134381 w 9496987"/>
              <a:gd name="connsiteY2" fmla="*/ 115678 h 1316976"/>
              <a:gd name="connsiteX3" fmla="*/ 7091448 w 9496987"/>
              <a:gd name="connsiteY3" fmla="*/ 647346 h 1316976"/>
              <a:gd name="connsiteX4" fmla="*/ 8564472 w 9496987"/>
              <a:gd name="connsiteY4" fmla="*/ 716768 h 1316976"/>
              <a:gd name="connsiteX5" fmla="*/ 9484942 w 9496987"/>
              <a:gd name="connsiteY5" fmla="*/ 346954 h 1316976"/>
              <a:gd name="connsiteX6" fmla="*/ 9496656 w 9496987"/>
              <a:gd name="connsiteY6" fmla="*/ 1316976 h 1316976"/>
              <a:gd name="connsiteX7" fmla="*/ 7246817 w 9496987"/>
              <a:gd name="connsiteY7" fmla="*/ 1308182 h 1316976"/>
              <a:gd name="connsiteX8" fmla="*/ 4833811 w 9496987"/>
              <a:gd name="connsiteY8" fmla="*/ 1270146 h 1316976"/>
              <a:gd name="connsiteX9" fmla="*/ 2779333 w 9496987"/>
              <a:gd name="connsiteY9" fmla="*/ 1300002 h 1316976"/>
              <a:gd name="connsiteX10" fmla="*/ 0 w 9496987"/>
              <a:gd name="connsiteY10" fmla="*/ 1273013 h 1316976"/>
              <a:gd name="connsiteX11" fmla="*/ 15627 w 9496987"/>
              <a:gd name="connsiteY11" fmla="*/ 346954 h 1316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96987" h="1316976">
                <a:moveTo>
                  <a:pt x="15627" y="346954"/>
                </a:moveTo>
                <a:cubicBezTo>
                  <a:pt x="677981" y="352815"/>
                  <a:pt x="1280597" y="-406254"/>
                  <a:pt x="2364982" y="302992"/>
                </a:cubicBezTo>
                <a:cubicBezTo>
                  <a:pt x="3590042" y="1000515"/>
                  <a:pt x="4346637" y="58286"/>
                  <a:pt x="5134381" y="115678"/>
                </a:cubicBezTo>
                <a:cubicBezTo>
                  <a:pt x="5922125" y="173070"/>
                  <a:pt x="6479894" y="562194"/>
                  <a:pt x="7091448" y="647346"/>
                </a:cubicBezTo>
                <a:cubicBezTo>
                  <a:pt x="7703002" y="732498"/>
                  <a:pt x="8165556" y="766833"/>
                  <a:pt x="8564472" y="716768"/>
                </a:cubicBezTo>
                <a:cubicBezTo>
                  <a:pt x="8963388" y="666703"/>
                  <a:pt x="9372868" y="242625"/>
                  <a:pt x="9484942" y="346954"/>
                </a:cubicBezTo>
                <a:cubicBezTo>
                  <a:pt x="9482011" y="648823"/>
                  <a:pt x="9499587" y="1015107"/>
                  <a:pt x="9496656" y="1316976"/>
                </a:cubicBezTo>
                <a:lnTo>
                  <a:pt x="7246817" y="1308182"/>
                </a:lnTo>
                <a:lnTo>
                  <a:pt x="4833811" y="1270146"/>
                </a:lnTo>
                <a:lnTo>
                  <a:pt x="2779333" y="1300002"/>
                </a:lnTo>
                <a:lnTo>
                  <a:pt x="0" y="1273013"/>
                </a:lnTo>
                <a:cubicBezTo>
                  <a:pt x="2931" y="988728"/>
                  <a:pt x="3903" y="648823"/>
                  <a:pt x="15627" y="346954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20000"/>
                  <a:lumOff val="80000"/>
                </a:schemeClr>
              </a:gs>
              <a:gs pos="50000">
                <a:schemeClr val="bg1"/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0" scaled="1"/>
            <a:tileRect/>
          </a:gradFill>
          <a:ln w="15875">
            <a:solidFill>
              <a:schemeClr val="accent1">
                <a:alpha val="0"/>
              </a:schemeClr>
            </a:solidFill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2" name="Free-form: Shape 13">
            <a:extLst>
              <a:ext uri="{FF2B5EF4-FFF2-40B4-BE49-F238E27FC236}">
                <a16:creationId xmlns:a16="http://schemas.microsoft.com/office/drawing/2014/main" id="{2BF40EC9-0D42-5E08-04BD-F330229C7518}"/>
              </a:ext>
            </a:extLst>
          </p:cNvPr>
          <p:cNvSpPr/>
          <p:nvPr userDrawn="1"/>
        </p:nvSpPr>
        <p:spPr>
          <a:xfrm rot="10800000">
            <a:off x="-2090" y="-18190"/>
            <a:ext cx="12192000" cy="898826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78107" h="1273677">
                <a:moveTo>
                  <a:pt x="8792" y="350485"/>
                </a:moveTo>
                <a:cubicBezTo>
                  <a:pt x="671146" y="356346"/>
                  <a:pt x="973014" y="-402723"/>
                  <a:pt x="2057399" y="306523"/>
                </a:cubicBezTo>
                <a:cubicBezTo>
                  <a:pt x="3282459" y="1004046"/>
                  <a:pt x="3979984" y="611323"/>
                  <a:pt x="4457699" y="376862"/>
                </a:cubicBezTo>
                <a:cubicBezTo>
                  <a:pt x="5723792" y="-223945"/>
                  <a:pt x="6216161" y="-7069"/>
                  <a:pt x="7016261" y="341693"/>
                </a:cubicBezTo>
                <a:cubicBezTo>
                  <a:pt x="8672145" y="977671"/>
                  <a:pt x="8657492" y="347554"/>
                  <a:pt x="9478107" y="350485"/>
                </a:cubicBezTo>
                <a:cubicBezTo>
                  <a:pt x="9475176" y="652354"/>
                  <a:pt x="9472246" y="954224"/>
                  <a:pt x="9469315" y="1256093"/>
                </a:cubicBezTo>
                <a:lnTo>
                  <a:pt x="7253653" y="1247300"/>
                </a:lnTo>
                <a:lnTo>
                  <a:pt x="4826976" y="1273677"/>
                </a:lnTo>
                <a:lnTo>
                  <a:pt x="2751992" y="1264885"/>
                </a:lnTo>
                <a:lnTo>
                  <a:pt x="0" y="1212131"/>
                </a:lnTo>
                <a:cubicBezTo>
                  <a:pt x="2931" y="927846"/>
                  <a:pt x="-2932" y="652354"/>
                  <a:pt x="8792" y="350485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Free-form: Shape 13">
            <a:extLst>
              <a:ext uri="{FF2B5EF4-FFF2-40B4-BE49-F238E27FC236}">
                <a16:creationId xmlns:a16="http://schemas.microsoft.com/office/drawing/2014/main" id="{0BB1BAA4-B843-57F3-9FCE-C9585D332FAE}"/>
              </a:ext>
            </a:extLst>
          </p:cNvPr>
          <p:cNvSpPr/>
          <p:nvPr userDrawn="1"/>
        </p:nvSpPr>
        <p:spPr>
          <a:xfrm rot="10800000">
            <a:off x="-26376" y="-254312"/>
            <a:ext cx="12218376" cy="965187"/>
          </a:xfrm>
          <a:custGeom>
            <a:avLst/>
            <a:gdLst>
              <a:gd name="connsiteX0" fmla="*/ 17585 w 9486900"/>
              <a:gd name="connsiteY0" fmla="*/ 8792 h 931984"/>
              <a:gd name="connsiteX1" fmla="*/ 2004646 w 9486900"/>
              <a:gd name="connsiteY1" fmla="*/ 26376 h 931984"/>
              <a:gd name="connsiteX2" fmla="*/ 4466492 w 9486900"/>
              <a:gd name="connsiteY2" fmla="*/ 35169 h 931984"/>
              <a:gd name="connsiteX3" fmla="*/ 7025054 w 9486900"/>
              <a:gd name="connsiteY3" fmla="*/ 0 h 931984"/>
              <a:gd name="connsiteX4" fmla="*/ 9486900 w 9486900"/>
              <a:gd name="connsiteY4" fmla="*/ 8792 h 931984"/>
              <a:gd name="connsiteX5" fmla="*/ 9478108 w 9486900"/>
              <a:gd name="connsiteY5" fmla="*/ 914400 h 931984"/>
              <a:gd name="connsiteX6" fmla="*/ 7262446 w 9486900"/>
              <a:gd name="connsiteY6" fmla="*/ 905607 h 931984"/>
              <a:gd name="connsiteX7" fmla="*/ 4835769 w 9486900"/>
              <a:gd name="connsiteY7" fmla="*/ 931984 h 931984"/>
              <a:gd name="connsiteX8" fmla="*/ 2760785 w 9486900"/>
              <a:gd name="connsiteY8" fmla="*/ 923192 h 931984"/>
              <a:gd name="connsiteX9" fmla="*/ 0 w 9486900"/>
              <a:gd name="connsiteY9" fmla="*/ 879230 h 931984"/>
              <a:gd name="connsiteX10" fmla="*/ 17585 w 9486900"/>
              <a:gd name="connsiteY10" fmla="*/ 8792 h 931984"/>
              <a:gd name="connsiteX0" fmla="*/ 17585 w 9486900"/>
              <a:gd name="connsiteY0" fmla="*/ 168095 h 1091287"/>
              <a:gd name="connsiteX1" fmla="*/ 2004646 w 9486900"/>
              <a:gd name="connsiteY1" fmla="*/ 185679 h 1091287"/>
              <a:gd name="connsiteX2" fmla="*/ 4466492 w 9486900"/>
              <a:gd name="connsiteY2" fmla="*/ 194472 h 1091287"/>
              <a:gd name="connsiteX3" fmla="*/ 7025054 w 9486900"/>
              <a:gd name="connsiteY3" fmla="*/ 159303 h 1091287"/>
              <a:gd name="connsiteX4" fmla="*/ 9486900 w 9486900"/>
              <a:gd name="connsiteY4" fmla="*/ 168095 h 1091287"/>
              <a:gd name="connsiteX5" fmla="*/ 9478108 w 9486900"/>
              <a:gd name="connsiteY5" fmla="*/ 1073703 h 1091287"/>
              <a:gd name="connsiteX6" fmla="*/ 7262446 w 9486900"/>
              <a:gd name="connsiteY6" fmla="*/ 1064910 h 1091287"/>
              <a:gd name="connsiteX7" fmla="*/ 4835769 w 9486900"/>
              <a:gd name="connsiteY7" fmla="*/ 1091287 h 1091287"/>
              <a:gd name="connsiteX8" fmla="*/ 2760785 w 9486900"/>
              <a:gd name="connsiteY8" fmla="*/ 1082495 h 1091287"/>
              <a:gd name="connsiteX9" fmla="*/ 0 w 9486900"/>
              <a:gd name="connsiteY9" fmla="*/ 1038533 h 1091287"/>
              <a:gd name="connsiteX10" fmla="*/ 17585 w 9486900"/>
              <a:gd name="connsiteY10" fmla="*/ 168095 h 1091287"/>
              <a:gd name="connsiteX0" fmla="*/ 17585 w 9486900"/>
              <a:gd name="connsiteY0" fmla="*/ 234508 h 1157700"/>
              <a:gd name="connsiteX1" fmla="*/ 2004646 w 9486900"/>
              <a:gd name="connsiteY1" fmla="*/ 252092 h 1157700"/>
              <a:gd name="connsiteX2" fmla="*/ 4466492 w 9486900"/>
              <a:gd name="connsiteY2" fmla="*/ 260885 h 1157700"/>
              <a:gd name="connsiteX3" fmla="*/ 7025054 w 9486900"/>
              <a:gd name="connsiteY3" fmla="*/ 225716 h 1157700"/>
              <a:gd name="connsiteX4" fmla="*/ 9486900 w 9486900"/>
              <a:gd name="connsiteY4" fmla="*/ 234508 h 1157700"/>
              <a:gd name="connsiteX5" fmla="*/ 9478108 w 9486900"/>
              <a:gd name="connsiteY5" fmla="*/ 1140116 h 1157700"/>
              <a:gd name="connsiteX6" fmla="*/ 7262446 w 9486900"/>
              <a:gd name="connsiteY6" fmla="*/ 1131323 h 1157700"/>
              <a:gd name="connsiteX7" fmla="*/ 4835769 w 9486900"/>
              <a:gd name="connsiteY7" fmla="*/ 1157700 h 1157700"/>
              <a:gd name="connsiteX8" fmla="*/ 2760785 w 9486900"/>
              <a:gd name="connsiteY8" fmla="*/ 1148908 h 1157700"/>
              <a:gd name="connsiteX9" fmla="*/ 0 w 9486900"/>
              <a:gd name="connsiteY9" fmla="*/ 1104946 h 1157700"/>
              <a:gd name="connsiteX10" fmla="*/ 17585 w 9486900"/>
              <a:gd name="connsiteY10" fmla="*/ 234508 h 115770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17585 w 9486900"/>
              <a:gd name="connsiteY0" fmla="*/ 375168 h 1298360"/>
              <a:gd name="connsiteX1" fmla="*/ 2004646 w 9486900"/>
              <a:gd name="connsiteY1" fmla="*/ 392752 h 1298360"/>
              <a:gd name="connsiteX2" fmla="*/ 4466492 w 9486900"/>
              <a:gd name="connsiteY2" fmla="*/ 401545 h 1298360"/>
              <a:gd name="connsiteX3" fmla="*/ 7025054 w 9486900"/>
              <a:gd name="connsiteY3" fmla="*/ 366376 h 1298360"/>
              <a:gd name="connsiteX4" fmla="*/ 9486900 w 9486900"/>
              <a:gd name="connsiteY4" fmla="*/ 375168 h 1298360"/>
              <a:gd name="connsiteX5" fmla="*/ 9478108 w 9486900"/>
              <a:gd name="connsiteY5" fmla="*/ 1280776 h 1298360"/>
              <a:gd name="connsiteX6" fmla="*/ 7262446 w 9486900"/>
              <a:gd name="connsiteY6" fmla="*/ 1271983 h 1298360"/>
              <a:gd name="connsiteX7" fmla="*/ 4835769 w 9486900"/>
              <a:gd name="connsiteY7" fmla="*/ 1298360 h 1298360"/>
              <a:gd name="connsiteX8" fmla="*/ 2760785 w 9486900"/>
              <a:gd name="connsiteY8" fmla="*/ 1289568 h 1298360"/>
              <a:gd name="connsiteX9" fmla="*/ 0 w 9486900"/>
              <a:gd name="connsiteY9" fmla="*/ 1245606 h 1298360"/>
              <a:gd name="connsiteX10" fmla="*/ 17585 w 9486900"/>
              <a:gd name="connsiteY10" fmla="*/ 375168 h 1298360"/>
              <a:gd name="connsiteX0" fmla="*/ 8792 w 9478107"/>
              <a:gd name="connsiteY0" fmla="*/ 375168 h 1298360"/>
              <a:gd name="connsiteX1" fmla="*/ 1995853 w 9478107"/>
              <a:gd name="connsiteY1" fmla="*/ 392752 h 1298360"/>
              <a:gd name="connsiteX2" fmla="*/ 4457699 w 9478107"/>
              <a:gd name="connsiteY2" fmla="*/ 401545 h 1298360"/>
              <a:gd name="connsiteX3" fmla="*/ 7016261 w 9478107"/>
              <a:gd name="connsiteY3" fmla="*/ 366376 h 1298360"/>
              <a:gd name="connsiteX4" fmla="*/ 9478107 w 9478107"/>
              <a:gd name="connsiteY4" fmla="*/ 375168 h 1298360"/>
              <a:gd name="connsiteX5" fmla="*/ 9469315 w 9478107"/>
              <a:gd name="connsiteY5" fmla="*/ 1280776 h 1298360"/>
              <a:gd name="connsiteX6" fmla="*/ 7253653 w 9478107"/>
              <a:gd name="connsiteY6" fmla="*/ 1271983 h 1298360"/>
              <a:gd name="connsiteX7" fmla="*/ 4826976 w 9478107"/>
              <a:gd name="connsiteY7" fmla="*/ 1298360 h 1298360"/>
              <a:gd name="connsiteX8" fmla="*/ 2751992 w 9478107"/>
              <a:gd name="connsiteY8" fmla="*/ 1289568 h 1298360"/>
              <a:gd name="connsiteX9" fmla="*/ 0 w 9478107"/>
              <a:gd name="connsiteY9" fmla="*/ 1236814 h 1298360"/>
              <a:gd name="connsiteX10" fmla="*/ 8792 w 9478107"/>
              <a:gd name="connsiteY10" fmla="*/ 375168 h 1298360"/>
              <a:gd name="connsiteX0" fmla="*/ 8792 w 9478107"/>
              <a:gd name="connsiteY0" fmla="*/ 421112 h 1344304"/>
              <a:gd name="connsiteX1" fmla="*/ 2057399 w 9478107"/>
              <a:gd name="connsiteY1" fmla="*/ 377150 h 1344304"/>
              <a:gd name="connsiteX2" fmla="*/ 4457699 w 9478107"/>
              <a:gd name="connsiteY2" fmla="*/ 447489 h 1344304"/>
              <a:gd name="connsiteX3" fmla="*/ 7016261 w 9478107"/>
              <a:gd name="connsiteY3" fmla="*/ 412320 h 1344304"/>
              <a:gd name="connsiteX4" fmla="*/ 9478107 w 9478107"/>
              <a:gd name="connsiteY4" fmla="*/ 421112 h 1344304"/>
              <a:gd name="connsiteX5" fmla="*/ 9469315 w 9478107"/>
              <a:gd name="connsiteY5" fmla="*/ 1326720 h 1344304"/>
              <a:gd name="connsiteX6" fmla="*/ 7253653 w 9478107"/>
              <a:gd name="connsiteY6" fmla="*/ 1317927 h 1344304"/>
              <a:gd name="connsiteX7" fmla="*/ 4826976 w 9478107"/>
              <a:gd name="connsiteY7" fmla="*/ 1344304 h 1344304"/>
              <a:gd name="connsiteX8" fmla="*/ 2751992 w 9478107"/>
              <a:gd name="connsiteY8" fmla="*/ 1335512 h 1344304"/>
              <a:gd name="connsiteX9" fmla="*/ 0 w 9478107"/>
              <a:gd name="connsiteY9" fmla="*/ 1282758 h 1344304"/>
              <a:gd name="connsiteX10" fmla="*/ 8792 w 9478107"/>
              <a:gd name="connsiteY10" fmla="*/ 421112 h 1344304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9478107 w 9478107"/>
              <a:gd name="connsiteY4" fmla="*/ 350485 h 1273677"/>
              <a:gd name="connsiteX5" fmla="*/ 9469315 w 9478107"/>
              <a:gd name="connsiteY5" fmla="*/ 1256093 h 1273677"/>
              <a:gd name="connsiteX6" fmla="*/ 7253653 w 9478107"/>
              <a:gd name="connsiteY6" fmla="*/ 1247300 h 1273677"/>
              <a:gd name="connsiteX7" fmla="*/ 4826976 w 9478107"/>
              <a:gd name="connsiteY7" fmla="*/ 1273677 h 1273677"/>
              <a:gd name="connsiteX8" fmla="*/ 2751992 w 9478107"/>
              <a:gd name="connsiteY8" fmla="*/ 1264885 h 1273677"/>
              <a:gd name="connsiteX9" fmla="*/ 0 w 9478107"/>
              <a:gd name="connsiteY9" fmla="*/ 1212131 h 1273677"/>
              <a:gd name="connsiteX10" fmla="*/ 8792 w 9478107"/>
              <a:gd name="connsiteY10" fmla="*/ 350485 h 1273677"/>
              <a:gd name="connsiteX0" fmla="*/ 8792 w 9478107"/>
              <a:gd name="connsiteY0" fmla="*/ 350485 h 1273677"/>
              <a:gd name="connsiteX1" fmla="*/ 2057399 w 9478107"/>
              <a:gd name="connsiteY1" fmla="*/ 306523 h 1273677"/>
              <a:gd name="connsiteX2" fmla="*/ 4457699 w 9478107"/>
              <a:gd name="connsiteY2" fmla="*/ 376862 h 1273677"/>
              <a:gd name="connsiteX3" fmla="*/ 7016261 w 9478107"/>
              <a:gd name="connsiteY3" fmla="*/ 341693 h 1273677"/>
              <a:gd name="connsiteX4" fmla="*/ 8414099 w 9478107"/>
              <a:gd name="connsiteY4" fmla="*/ 797823 h 1273677"/>
              <a:gd name="connsiteX5" fmla="*/ 9478107 w 9478107"/>
              <a:gd name="connsiteY5" fmla="*/ 350485 h 1273677"/>
              <a:gd name="connsiteX6" fmla="*/ 9469315 w 9478107"/>
              <a:gd name="connsiteY6" fmla="*/ 1256093 h 1273677"/>
              <a:gd name="connsiteX7" fmla="*/ 7253653 w 9478107"/>
              <a:gd name="connsiteY7" fmla="*/ 1247300 h 1273677"/>
              <a:gd name="connsiteX8" fmla="*/ 4826976 w 9478107"/>
              <a:gd name="connsiteY8" fmla="*/ 1273677 h 1273677"/>
              <a:gd name="connsiteX9" fmla="*/ 2751992 w 9478107"/>
              <a:gd name="connsiteY9" fmla="*/ 1264885 h 1273677"/>
              <a:gd name="connsiteX10" fmla="*/ 0 w 9478107"/>
              <a:gd name="connsiteY10" fmla="*/ 1212131 h 1273677"/>
              <a:gd name="connsiteX11" fmla="*/ 8792 w 9478107"/>
              <a:gd name="connsiteY11" fmla="*/ 350485 h 1273677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78107"/>
              <a:gd name="connsiteY0" fmla="*/ 463370 h 1386562"/>
              <a:gd name="connsiteX1" fmla="*/ 2057399 w 9478107"/>
              <a:gd name="connsiteY1" fmla="*/ 419408 h 1386562"/>
              <a:gd name="connsiteX2" fmla="*/ 4457699 w 9478107"/>
              <a:gd name="connsiteY2" fmla="*/ 489747 h 1386562"/>
              <a:gd name="connsiteX3" fmla="*/ 7009426 w 9478107"/>
              <a:gd name="connsiteY3" fmla="*/ 98357 h 1386562"/>
              <a:gd name="connsiteX4" fmla="*/ 8414099 w 9478107"/>
              <a:gd name="connsiteY4" fmla="*/ 910708 h 1386562"/>
              <a:gd name="connsiteX5" fmla="*/ 9478107 w 9478107"/>
              <a:gd name="connsiteY5" fmla="*/ 463370 h 1386562"/>
              <a:gd name="connsiteX6" fmla="*/ 9469315 w 9478107"/>
              <a:gd name="connsiteY6" fmla="*/ 1368978 h 1386562"/>
              <a:gd name="connsiteX7" fmla="*/ 7253653 w 9478107"/>
              <a:gd name="connsiteY7" fmla="*/ 1360185 h 1386562"/>
              <a:gd name="connsiteX8" fmla="*/ 4826976 w 9478107"/>
              <a:gd name="connsiteY8" fmla="*/ 1386562 h 1386562"/>
              <a:gd name="connsiteX9" fmla="*/ 2751992 w 9478107"/>
              <a:gd name="connsiteY9" fmla="*/ 1377770 h 1386562"/>
              <a:gd name="connsiteX10" fmla="*/ 0 w 9478107"/>
              <a:gd name="connsiteY10" fmla="*/ 1325016 h 1386562"/>
              <a:gd name="connsiteX11" fmla="*/ 8792 w 9478107"/>
              <a:gd name="connsiteY11" fmla="*/ 463370 h 1386562"/>
              <a:gd name="connsiteX0" fmla="*/ 8792 w 9498612"/>
              <a:gd name="connsiteY0" fmla="*/ 463370 h 1386562"/>
              <a:gd name="connsiteX1" fmla="*/ 2057399 w 9498612"/>
              <a:gd name="connsiteY1" fmla="*/ 419408 h 1386562"/>
              <a:gd name="connsiteX2" fmla="*/ 4457699 w 9498612"/>
              <a:gd name="connsiteY2" fmla="*/ 489747 h 1386562"/>
              <a:gd name="connsiteX3" fmla="*/ 7009426 w 9498612"/>
              <a:gd name="connsiteY3" fmla="*/ 98357 h 1386562"/>
              <a:gd name="connsiteX4" fmla="*/ 8414099 w 9498612"/>
              <a:gd name="connsiteY4" fmla="*/ 910708 h 1386562"/>
              <a:gd name="connsiteX5" fmla="*/ 9498612 w 9498612"/>
              <a:gd name="connsiteY5" fmla="*/ 200892 h 1386562"/>
              <a:gd name="connsiteX6" fmla="*/ 9469315 w 9498612"/>
              <a:gd name="connsiteY6" fmla="*/ 1368978 h 1386562"/>
              <a:gd name="connsiteX7" fmla="*/ 7253653 w 9498612"/>
              <a:gd name="connsiteY7" fmla="*/ 1360185 h 1386562"/>
              <a:gd name="connsiteX8" fmla="*/ 4826976 w 9498612"/>
              <a:gd name="connsiteY8" fmla="*/ 1386562 h 1386562"/>
              <a:gd name="connsiteX9" fmla="*/ 2751992 w 9498612"/>
              <a:gd name="connsiteY9" fmla="*/ 1377770 h 1386562"/>
              <a:gd name="connsiteX10" fmla="*/ 0 w 9498612"/>
              <a:gd name="connsiteY10" fmla="*/ 1325016 h 1386562"/>
              <a:gd name="connsiteX11" fmla="*/ 8792 w 9498612"/>
              <a:gd name="connsiteY11" fmla="*/ 463370 h 1386562"/>
              <a:gd name="connsiteX0" fmla="*/ 8792 w 9498612"/>
              <a:gd name="connsiteY0" fmla="*/ 444298 h 1367490"/>
              <a:gd name="connsiteX1" fmla="*/ 2057399 w 9498612"/>
              <a:gd name="connsiteY1" fmla="*/ 400336 h 1367490"/>
              <a:gd name="connsiteX2" fmla="*/ 4320995 w 9498612"/>
              <a:gd name="connsiteY2" fmla="*/ 695656 h 1367490"/>
              <a:gd name="connsiteX3" fmla="*/ 7009426 w 9498612"/>
              <a:gd name="connsiteY3" fmla="*/ 79285 h 1367490"/>
              <a:gd name="connsiteX4" fmla="*/ 8414099 w 9498612"/>
              <a:gd name="connsiteY4" fmla="*/ 891636 h 1367490"/>
              <a:gd name="connsiteX5" fmla="*/ 9498612 w 9498612"/>
              <a:gd name="connsiteY5" fmla="*/ 181820 h 1367490"/>
              <a:gd name="connsiteX6" fmla="*/ 9469315 w 9498612"/>
              <a:gd name="connsiteY6" fmla="*/ 1349906 h 1367490"/>
              <a:gd name="connsiteX7" fmla="*/ 7253653 w 9498612"/>
              <a:gd name="connsiteY7" fmla="*/ 1341113 h 1367490"/>
              <a:gd name="connsiteX8" fmla="*/ 4826976 w 9498612"/>
              <a:gd name="connsiteY8" fmla="*/ 1367490 h 1367490"/>
              <a:gd name="connsiteX9" fmla="*/ 2751992 w 9498612"/>
              <a:gd name="connsiteY9" fmla="*/ 1358698 h 1367490"/>
              <a:gd name="connsiteX10" fmla="*/ 0 w 9498612"/>
              <a:gd name="connsiteY10" fmla="*/ 1305944 h 1367490"/>
              <a:gd name="connsiteX11" fmla="*/ 8792 w 9498612"/>
              <a:gd name="connsiteY11" fmla="*/ 444298 h 1367490"/>
              <a:gd name="connsiteX0" fmla="*/ 8792 w 9498612"/>
              <a:gd name="connsiteY0" fmla="*/ 428789 h 1351981"/>
              <a:gd name="connsiteX1" fmla="*/ 2057399 w 9498612"/>
              <a:gd name="connsiteY1" fmla="*/ 384827 h 1351981"/>
              <a:gd name="connsiteX2" fmla="*/ 3698995 w 9498612"/>
              <a:gd name="connsiteY2" fmla="*/ 961374 h 1351981"/>
              <a:gd name="connsiteX3" fmla="*/ 7009426 w 9498612"/>
              <a:gd name="connsiteY3" fmla="*/ 63776 h 1351981"/>
              <a:gd name="connsiteX4" fmla="*/ 8414099 w 9498612"/>
              <a:gd name="connsiteY4" fmla="*/ 876127 h 1351981"/>
              <a:gd name="connsiteX5" fmla="*/ 9498612 w 9498612"/>
              <a:gd name="connsiteY5" fmla="*/ 166311 h 1351981"/>
              <a:gd name="connsiteX6" fmla="*/ 9469315 w 9498612"/>
              <a:gd name="connsiteY6" fmla="*/ 1334397 h 1351981"/>
              <a:gd name="connsiteX7" fmla="*/ 7253653 w 9498612"/>
              <a:gd name="connsiteY7" fmla="*/ 1325604 h 1351981"/>
              <a:gd name="connsiteX8" fmla="*/ 4826976 w 9498612"/>
              <a:gd name="connsiteY8" fmla="*/ 1351981 h 1351981"/>
              <a:gd name="connsiteX9" fmla="*/ 2751992 w 9498612"/>
              <a:gd name="connsiteY9" fmla="*/ 1343189 h 1351981"/>
              <a:gd name="connsiteX10" fmla="*/ 0 w 9498612"/>
              <a:gd name="connsiteY10" fmla="*/ 1290435 h 1351981"/>
              <a:gd name="connsiteX11" fmla="*/ 8792 w 9498612"/>
              <a:gd name="connsiteY11" fmla="*/ 428789 h 1351981"/>
              <a:gd name="connsiteX0" fmla="*/ 8792 w 9498612"/>
              <a:gd name="connsiteY0" fmla="*/ 595005 h 1518197"/>
              <a:gd name="connsiteX1" fmla="*/ 2057399 w 9498612"/>
              <a:gd name="connsiteY1" fmla="*/ 551043 h 1518197"/>
              <a:gd name="connsiteX2" fmla="*/ 3698995 w 9498612"/>
              <a:gd name="connsiteY2" fmla="*/ 1127590 h 1518197"/>
              <a:gd name="connsiteX3" fmla="*/ 5386116 w 9498612"/>
              <a:gd name="connsiteY3" fmla="*/ 48678 h 1518197"/>
              <a:gd name="connsiteX4" fmla="*/ 7009426 w 9498612"/>
              <a:gd name="connsiteY4" fmla="*/ 229992 h 1518197"/>
              <a:gd name="connsiteX5" fmla="*/ 8414099 w 9498612"/>
              <a:gd name="connsiteY5" fmla="*/ 1042343 h 1518197"/>
              <a:gd name="connsiteX6" fmla="*/ 9498612 w 9498612"/>
              <a:gd name="connsiteY6" fmla="*/ 332527 h 1518197"/>
              <a:gd name="connsiteX7" fmla="*/ 9469315 w 9498612"/>
              <a:gd name="connsiteY7" fmla="*/ 1500613 h 1518197"/>
              <a:gd name="connsiteX8" fmla="*/ 7253653 w 9498612"/>
              <a:gd name="connsiteY8" fmla="*/ 1491820 h 1518197"/>
              <a:gd name="connsiteX9" fmla="*/ 4826976 w 9498612"/>
              <a:gd name="connsiteY9" fmla="*/ 1518197 h 1518197"/>
              <a:gd name="connsiteX10" fmla="*/ 2751992 w 9498612"/>
              <a:gd name="connsiteY10" fmla="*/ 1509405 h 1518197"/>
              <a:gd name="connsiteX11" fmla="*/ 0 w 9498612"/>
              <a:gd name="connsiteY11" fmla="*/ 1456651 h 1518197"/>
              <a:gd name="connsiteX12" fmla="*/ 8792 w 9498612"/>
              <a:gd name="connsiteY12" fmla="*/ 595005 h 1518197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  <a:gd name="connsiteX0" fmla="*/ 8792 w 9498612"/>
              <a:gd name="connsiteY0" fmla="*/ 629716 h 1552908"/>
              <a:gd name="connsiteX1" fmla="*/ 2057399 w 9498612"/>
              <a:gd name="connsiteY1" fmla="*/ 585754 h 1552908"/>
              <a:gd name="connsiteX2" fmla="*/ 3698995 w 9498612"/>
              <a:gd name="connsiteY2" fmla="*/ 1162301 h 1552908"/>
              <a:gd name="connsiteX3" fmla="*/ 5386116 w 9498612"/>
              <a:gd name="connsiteY3" fmla="*/ 83389 h 1552908"/>
              <a:gd name="connsiteX4" fmla="*/ 7009426 w 9498612"/>
              <a:gd name="connsiteY4" fmla="*/ 264703 h 1552908"/>
              <a:gd name="connsiteX5" fmla="*/ 8414099 w 9498612"/>
              <a:gd name="connsiteY5" fmla="*/ 1077054 h 1552908"/>
              <a:gd name="connsiteX6" fmla="*/ 9498612 w 9498612"/>
              <a:gd name="connsiteY6" fmla="*/ 367238 h 1552908"/>
              <a:gd name="connsiteX7" fmla="*/ 9469315 w 9498612"/>
              <a:gd name="connsiteY7" fmla="*/ 1535324 h 1552908"/>
              <a:gd name="connsiteX8" fmla="*/ 7253653 w 9498612"/>
              <a:gd name="connsiteY8" fmla="*/ 1526531 h 1552908"/>
              <a:gd name="connsiteX9" fmla="*/ 4826976 w 9498612"/>
              <a:gd name="connsiteY9" fmla="*/ 1552908 h 1552908"/>
              <a:gd name="connsiteX10" fmla="*/ 2751992 w 9498612"/>
              <a:gd name="connsiteY10" fmla="*/ 1544116 h 1552908"/>
              <a:gd name="connsiteX11" fmla="*/ 0 w 9498612"/>
              <a:gd name="connsiteY11" fmla="*/ 1491362 h 1552908"/>
              <a:gd name="connsiteX12" fmla="*/ 8792 w 9498612"/>
              <a:gd name="connsiteY12" fmla="*/ 629716 h 155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498612" h="1552908">
                <a:moveTo>
                  <a:pt x="8792" y="629716"/>
                </a:moveTo>
                <a:cubicBezTo>
                  <a:pt x="671146" y="635577"/>
                  <a:pt x="973014" y="-123492"/>
                  <a:pt x="2057399" y="585754"/>
                </a:cubicBezTo>
                <a:cubicBezTo>
                  <a:pt x="3282459" y="1283277"/>
                  <a:pt x="3144209" y="1246028"/>
                  <a:pt x="3698995" y="1162301"/>
                </a:cubicBezTo>
                <a:cubicBezTo>
                  <a:pt x="4253781" y="1078574"/>
                  <a:pt x="4834377" y="232989"/>
                  <a:pt x="5386116" y="83389"/>
                </a:cubicBezTo>
                <a:cubicBezTo>
                  <a:pt x="5937855" y="-66211"/>
                  <a:pt x="6463751" y="-19649"/>
                  <a:pt x="7009426" y="264703"/>
                </a:cubicBezTo>
                <a:cubicBezTo>
                  <a:pt x="7646042" y="612966"/>
                  <a:pt x="8003791" y="1075589"/>
                  <a:pt x="8414099" y="1077054"/>
                </a:cubicBezTo>
                <a:cubicBezTo>
                  <a:pt x="8824407" y="1078519"/>
                  <a:pt x="9320464" y="250238"/>
                  <a:pt x="9498612" y="367238"/>
                </a:cubicBezTo>
                <a:cubicBezTo>
                  <a:pt x="9495681" y="669107"/>
                  <a:pt x="9472246" y="1233455"/>
                  <a:pt x="9469315" y="1535324"/>
                </a:cubicBezTo>
                <a:lnTo>
                  <a:pt x="7253653" y="1526531"/>
                </a:lnTo>
                <a:lnTo>
                  <a:pt x="4826976" y="1552908"/>
                </a:lnTo>
                <a:lnTo>
                  <a:pt x="2751992" y="1544116"/>
                </a:lnTo>
                <a:lnTo>
                  <a:pt x="0" y="1491362"/>
                </a:lnTo>
                <a:cubicBezTo>
                  <a:pt x="2931" y="1207077"/>
                  <a:pt x="-2932" y="931585"/>
                  <a:pt x="8792" y="629716"/>
                </a:cubicBezTo>
                <a:close/>
              </a:path>
            </a:pathLst>
          </a:custGeom>
          <a:gradFill>
            <a:gsLst>
              <a:gs pos="0">
                <a:srgbClr val="EFFCFF"/>
              </a:gs>
              <a:gs pos="50000">
                <a:schemeClr val="accent4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>
            <a:glow>
              <a:srgbClr val="FFFF00"/>
            </a:glow>
            <a:outerShdw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4A75E23-C68E-95B1-6539-4A187BBC4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531784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63" r:id="rId2"/>
    <p:sldLayoutId id="2147483686" r:id="rId3"/>
    <p:sldLayoutId id="2147483674" r:id="rId4"/>
    <p:sldLayoutId id="2147483685" r:id="rId5"/>
    <p:sldLayoutId id="2147483684" r:id="rId6"/>
    <p:sldLayoutId id="2147483688" r:id="rId7"/>
    <p:sldLayoutId id="2147483666" r:id="rId8"/>
    <p:sldLayoutId id="2147483689" r:id="rId9"/>
    <p:sldLayoutId id="2147483662" r:id="rId10"/>
    <p:sldLayoutId id="2147483690" r:id="rId11"/>
    <p:sldLayoutId id="2147483664" r:id="rId12"/>
    <p:sldLayoutId id="2147483665" r:id="rId13"/>
    <p:sldLayoutId id="2147483667" r:id="rId14"/>
    <p:sldLayoutId id="2147483668" r:id="rId15"/>
    <p:sldLayoutId id="2147483669" r:id="rId16"/>
    <p:sldLayoutId id="2147483670" r:id="rId17"/>
    <p:sldLayoutId id="2147483671" r:id="rId18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196580-01E6-4EFE-836F-AA1E171E6E67}" type="datetimeFigureOut">
              <a:rPr lang="en-US" smtClean="0"/>
              <a:t>10-Nov-25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57B9B0-7DA0-449E-A7EC-01D9B7BD21C2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694" r:id="rId3"/>
    <p:sldLayoutId id="2147483695" r:id="rId4"/>
    <p:sldLayoutId id="2147483696" r:id="rId5"/>
    <p:sldLayoutId id="2147483697" r:id="rId6"/>
    <p:sldLayoutId id="2147483698" r:id="rId7"/>
    <p:sldLayoutId id="2147483699" r:id="rId8"/>
    <p:sldLayoutId id="2147483700" r:id="rId9"/>
    <p:sldLayoutId id="2147483701" r:id="rId10"/>
    <p:sldLayoutId id="2147483702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65620995-1DFE-FB81-B1FD-1F43AD25E6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F9FFA78-25BC-8AF7-71C4-CCA91A9325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8CB32A29-5E71-00A9-66DA-1FED8EA8FA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474613" y="6564113"/>
            <a:ext cx="28791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Rotor Hub and Pitch System / Optimus Syria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75A1141D-8ADF-66F7-AB0C-CAA4E1B2CB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949570" y="6566803"/>
            <a:ext cx="9289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013F6232-4F06-48BA-8F69-BF531F60782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07138566-A99B-8C60-010B-13E0F43C56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566803"/>
            <a:ext cx="11113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EA0CBDBF-D81E-48AE-86BB-BD540A8A418D}" type="datetime1">
              <a:rPr lang="en-GB" smtClean="0"/>
              <a:pPr/>
              <a:t>10/11/2025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115578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5" r:id="rId2"/>
    <p:sldLayoutId id="2147483676" r:id="rId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nrel.gov/docs/fy24osti/89161.pdf" TargetMode="External"/><Relationship Id="rId2" Type="http://schemas.openxmlformats.org/officeDocument/2006/relationships/hyperlink" Target="https://www.pknergybattery.com/" TargetMode="Externa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26B2514-13D3-FEE4-A76A-25778AA0047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B47C1733-F87C-4CC9-88C2-2A7482A75C5A}" type="datetime1">
              <a:rPr lang="en-GB" smtClean="0"/>
              <a:pPr/>
              <a:t>10/11/2025</a:t>
            </a:fld>
            <a:endParaRPr lang="en-GB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F11D7F1-39D2-6CD0-A45E-2199A3CF943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7968343" y="6564113"/>
            <a:ext cx="3385457" cy="365125"/>
          </a:xfrm>
        </p:spPr>
        <p:txBody>
          <a:bodyPr/>
          <a:lstStyle/>
          <a:p>
            <a:r>
              <a:rPr lang="en-GB" dirty="0"/>
              <a:t>Rotor Hub and Pitch System / Optimus Syria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E7ED1BF-5D66-636D-5730-97FE37F4481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1</a:t>
            </a:fld>
            <a:endParaRPr lang="en-GB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9F47672-3CC8-A3D9-5404-84F2B78B62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15894" y="2726598"/>
            <a:ext cx="9144000" cy="912598"/>
          </a:xfrm>
        </p:spPr>
        <p:txBody>
          <a:bodyPr>
            <a:noAutofit/>
          </a:bodyPr>
          <a:lstStyle/>
          <a:p>
            <a:r>
              <a:rPr lang="it-IT" sz="4000" dirty="0">
                <a:latin typeface="Times New Roman" pitchFamily="18" charset="0"/>
                <a:cs typeface="Times New Roman" pitchFamily="18" charset="0"/>
              </a:rPr>
              <a:t>Rotor Hub And Pitch System</a:t>
            </a:r>
            <a:endParaRPr lang="en-GB" sz="4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07963" y="4121834"/>
            <a:ext cx="313008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itchFamily="18" charset="0"/>
                <a:cs typeface="Times New Roman" pitchFamily="18" charset="0"/>
              </a:rPr>
              <a:t>Group Members :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Dhruvin Kakdiya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Adharsh Pappinisseri Veedu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Muthu Thirunavukarasu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Syed Mohammed Sikandar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277A63BB-08BE-619B-2533-3CC69CC19E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08430" y="4188655"/>
            <a:ext cx="5899051" cy="1655762"/>
          </a:xfrm>
        </p:spPr>
        <p:txBody>
          <a:bodyPr>
            <a:normAutofit/>
          </a:bodyPr>
          <a:lstStyle/>
          <a:p>
            <a:r>
              <a:rPr lang="it-IT" sz="2000" dirty="0">
                <a:latin typeface="Times New Roman" pitchFamily="18" charset="0"/>
                <a:cs typeface="Times New Roman" pitchFamily="18" charset="0"/>
              </a:rPr>
              <a:t>Week number : 07</a:t>
            </a:r>
          </a:p>
          <a:p>
            <a:r>
              <a:rPr lang="it-IT" sz="2000" dirty="0">
                <a:latin typeface="Times New Roman" pitchFamily="18" charset="0"/>
                <a:cs typeface="Times New Roman" pitchFamily="18" charset="0"/>
              </a:rPr>
              <a:t>Date: 11/11/2025</a:t>
            </a:r>
          </a:p>
          <a:p>
            <a:r>
              <a:rPr lang="it-IT" sz="2000" dirty="0">
                <a:latin typeface="Times New Roman" pitchFamily="18" charset="0"/>
                <a:cs typeface="Times New Roman" pitchFamily="18" charset="0"/>
              </a:rPr>
              <a:t>Supervisor: Prof. Peter Quell</a:t>
            </a:r>
            <a:endParaRPr lang="en-GB" sz="20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51023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D5C77CE-B3A8-1E2B-3FC8-201EFCF513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54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1600">
                <a:latin typeface="Arial" panose="020B0604020202020204" pitchFamily="34" charset="0"/>
                <a:cs typeface="Arial" panose="020B0604020202020204" pitchFamily="34" charset="0"/>
              </a:rPr>
              <a:t>From our Motor specifications</a:t>
            </a:r>
          </a:p>
          <a:p>
            <a:pPr marL="0" indent="0">
              <a:buNone/>
            </a:pPr>
            <a:r>
              <a:rPr lang="pt-BR" sz="1600">
                <a:latin typeface="Arial" panose="020B0604020202020204" pitchFamily="34" charset="0"/>
                <a:cs typeface="Arial" panose="020B0604020202020204" pitchFamily="34" charset="0"/>
              </a:rPr>
              <a:t>U N : Nominal motor voltage (V) = 400</a:t>
            </a:r>
          </a:p>
          <a:p>
            <a:pPr marL="0" indent="0">
              <a:buNone/>
            </a:pPr>
            <a:r>
              <a:rPr lang="en-IN" sz="1600">
                <a:latin typeface="Arial" panose="020B0604020202020204" pitchFamily="34" charset="0"/>
                <a:cs typeface="Arial" panose="020B0604020202020204" pitchFamily="34" charset="0"/>
              </a:rPr>
              <a:t>I max : Maximum motor current (A) = 47 A</a:t>
            </a:r>
          </a:p>
          <a:p>
            <a:pPr marL="0" indent="0">
              <a:buNone/>
            </a:pPr>
            <a:r>
              <a:rPr lang="en-IN" sz="1600">
                <a:latin typeface="Arial" panose="020B0604020202020204" pitchFamily="34" charset="0"/>
                <a:cs typeface="Arial" panose="020B0604020202020204" pitchFamily="34" charset="0"/>
              </a:rPr>
              <a:t>PF: Power Factor  = 0.85</a:t>
            </a:r>
          </a:p>
          <a:p>
            <a:pPr marL="0" indent="0">
              <a:buNone/>
            </a:pPr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𝑡: Time based on pitch rate ( 4°/s) = [180 (deg) / 4 (deg/sec) ] ⋅2 = 90 sec </a:t>
            </a:r>
          </a:p>
          <a:p>
            <a:pPr marL="0" indent="0">
              <a:buNone/>
            </a:pPr>
            <a:endParaRPr lang="en-US" sz="16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IN" sz="16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IN" sz="16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IN" sz="16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We divide by 3600 to convert Joules (J) into Watt-hours (Wh)</a:t>
            </a:r>
          </a:p>
          <a:p>
            <a:pPr marL="0" indent="0">
              <a:buNone/>
            </a:pPr>
            <a:endParaRPr lang="en-US" sz="16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IN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F6B8C7-E820-EB50-AD0D-888846D029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CB449-9A05-47ED-ABE6-D776F3C0C66D}" type="datetime1">
              <a:rPr lang="en-GB" smtClean="0"/>
              <a:pPr/>
              <a:t>10/11/2025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85D122-0E4F-0A20-50DF-3902659052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Rotor Hub and Pitch System / Optimus Syria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F7E359-73E4-5558-A486-F5761D3CFB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10</a:t>
            </a:fld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C76FE22-BFA9-A5A5-8EF4-5358548240C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IN"/>
              <a:t>Muthu  Thirunavukarasu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5CEB4A4-EC1E-D7E7-CF4C-E1810231594E}"/>
              </a:ext>
            </a:extLst>
          </p:cNvPr>
          <p:cNvSpPr/>
          <p:nvPr/>
        </p:nvSpPr>
        <p:spPr>
          <a:xfrm>
            <a:off x="4461932" y="3505199"/>
            <a:ext cx="2785534" cy="756973"/>
          </a:xfrm>
          <a:prstGeom prst="roundRec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/>
              <a:t>E = 2490,96. 24 J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374814D4-9CFE-FAB8-6A1D-A2C0E16ACD7C}"/>
              </a:ext>
            </a:extLst>
          </p:cNvPr>
          <p:cNvSpPr/>
          <p:nvPr/>
        </p:nvSpPr>
        <p:spPr>
          <a:xfrm>
            <a:off x="4461932" y="5233722"/>
            <a:ext cx="2853267" cy="756973"/>
          </a:xfrm>
          <a:prstGeom prst="roundRec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/>
              <a:t>E = 691.93 Wh</a:t>
            </a:r>
          </a:p>
        </p:txBody>
      </p:sp>
    </p:spTree>
    <p:extLst>
      <p:ext uri="{BB962C8B-B14F-4D97-AF65-F5344CB8AC3E}">
        <p14:creationId xmlns:p14="http://schemas.microsoft.com/office/powerpoint/2010/main" val="23663272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BDD2A6A-93E0-4B8E-5AF4-C9B0D5EA5E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5766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We add a 30% safety margin because the calculated energy is ideal. In reality, battery aging, temperature, inverter losses, and emergency loads require extra energy. </a:t>
            </a:r>
          </a:p>
          <a:p>
            <a:pPr marL="0" indent="0" algn="ctr">
              <a:buNone/>
            </a:pPr>
            <a:endParaRPr lang="en-US" sz="2000"/>
          </a:p>
          <a:p>
            <a:pPr marL="0" indent="0" algn="ctr">
              <a:buNone/>
            </a:pPr>
            <a:r>
              <a:rPr lang="en-US" sz="2000"/>
              <a:t>=691.93×(1+30/100) </a:t>
            </a:r>
          </a:p>
          <a:p>
            <a:pPr marL="0" indent="0" algn="ctr">
              <a:buNone/>
            </a:pPr>
            <a:endParaRPr lang="en-US" sz="2000"/>
          </a:p>
          <a:p>
            <a:pPr marL="0" indent="0" algn="ctr">
              <a:buNone/>
            </a:pPr>
            <a:endParaRPr lang="en-US" sz="2000"/>
          </a:p>
          <a:p>
            <a:pPr marL="0" indent="0" algn="ctr">
              <a:buNone/>
            </a:pPr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2BC9F2-E3B7-81B7-AD52-3C51039332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CB449-9A05-47ED-ABE6-D776F3C0C66D}" type="datetime1">
              <a:rPr lang="en-GB" smtClean="0"/>
              <a:pPr/>
              <a:t>10/11/2025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015B80-BA01-49D6-B448-285B457AC7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Rotor Hub and Pitch System / Optimus Syria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7CC7A3-E2A8-F316-F159-52DDAECC1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11</a:t>
            </a:fld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42C4F38-946F-5452-86BD-82F7C79B371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1B47BE2-7301-73A9-7BC0-1A4A6AD7C0CF}"/>
              </a:ext>
            </a:extLst>
          </p:cNvPr>
          <p:cNvSpPr/>
          <p:nvPr/>
        </p:nvSpPr>
        <p:spPr>
          <a:xfrm>
            <a:off x="4500033" y="3928534"/>
            <a:ext cx="3073399" cy="609600"/>
          </a:xfrm>
          <a:prstGeom prst="roundRec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/>
              <a:t>E = 900 Wh</a:t>
            </a:r>
          </a:p>
        </p:txBody>
      </p:sp>
    </p:spTree>
    <p:extLst>
      <p:ext uri="{BB962C8B-B14F-4D97-AF65-F5344CB8AC3E}">
        <p14:creationId xmlns:p14="http://schemas.microsoft.com/office/powerpoint/2010/main" val="31747182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1E4B1BB-D49B-4053-396B-7D45D3245B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0134"/>
            <a:ext cx="10515600" cy="4686830"/>
          </a:xfrm>
        </p:spPr>
        <p:txBody>
          <a:bodyPr/>
          <a:lstStyle/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IN">
                <a:latin typeface="Arial" panose="020B0604020202020204" pitchFamily="34" charset="0"/>
                <a:cs typeface="Arial" panose="020B0604020202020204" pitchFamily="34" charset="0"/>
              </a:rPr>
              <a:t>For a wind-energy system requiring moderate energy storage and frequent cycling, lithium-ion technology provides the best compromise between energy density, cost, safety, and lifetime.</a:t>
            </a:r>
          </a:p>
          <a:p>
            <a:pPr marL="457200" lvl="1" indent="0">
              <a:buNone/>
            </a:pPr>
            <a:endParaRPr lang="en-IN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IN">
                <a:latin typeface="Arial" panose="020B0604020202020204" pitchFamily="34" charset="0"/>
                <a:cs typeface="Arial" panose="020B0604020202020204" pitchFamily="34" charset="0"/>
              </a:rPr>
              <a:t>Lead-acid systems would degrade quickly under deep-cycle operation.</a:t>
            </a:r>
          </a:p>
          <a:p>
            <a:pPr marL="457200" lvl="1" indent="0">
              <a:lnSpc>
                <a:spcPct val="150000"/>
              </a:lnSpc>
              <a:buNone/>
            </a:pPr>
            <a:endParaRPr lang="en-IN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Supercapacitors cannot store sufficient energy for hours-scale buffering</a:t>
            </a:r>
          </a:p>
          <a:p>
            <a:pPr marL="457200" lvl="1" indent="0">
              <a:lnSpc>
                <a:spcPct val="150000"/>
              </a:lnSpc>
              <a:buNone/>
            </a:pPr>
            <a:endParaRPr lang="en-IN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IN">
                <a:latin typeface="Arial" panose="020B0604020202020204" pitchFamily="34" charset="0"/>
                <a:cs typeface="Arial" panose="020B0604020202020204" pitchFamily="34" charset="0"/>
              </a:rPr>
              <a:t>Lithium-ion batteries—particularly LiFePO₄ (LFP) and Lithium-titanate (LTO) chemistries—offer high round-trip efficiency (90–95 %), long service life (3,000–20,000 cycles), and excellent temperature stability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A4D4E52-CDDB-A06D-B2AE-708C827C2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2800">
                <a:latin typeface="Arial" panose="020B0604020202020204" pitchFamily="34" charset="0"/>
                <a:cs typeface="Arial" panose="020B0604020202020204" pitchFamily="34" charset="0"/>
              </a:rPr>
              <a:t>Reasons to choose Lithium ion batteries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B0710D-4259-9CB0-BFCF-5448482151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CB449-9A05-47ED-ABE6-D776F3C0C66D}" type="datetime1">
              <a:rPr lang="en-GB" smtClean="0"/>
              <a:pPr/>
              <a:t>10/11/2025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E914DD-2735-6CD8-A197-1CF01CA6C0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Rotor Hub and Pitch System / Optimus Syria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83CC82-79C7-9BF0-BC62-1EDD8AF9B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12</a:t>
            </a:fld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E520D99-329F-1EAF-9887-92989494AB4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IN"/>
              <a:t>Muthu Thirunavukarasu</a:t>
            </a:r>
          </a:p>
        </p:txBody>
      </p:sp>
    </p:spTree>
    <p:extLst>
      <p:ext uri="{BB962C8B-B14F-4D97-AF65-F5344CB8AC3E}">
        <p14:creationId xmlns:p14="http://schemas.microsoft.com/office/powerpoint/2010/main" val="13609937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418C4214-BFB6-E53B-9825-130D7621ABA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00939601"/>
              </p:ext>
            </p:extLst>
          </p:nvPr>
        </p:nvGraphicFramePr>
        <p:xfrm>
          <a:off x="838203" y="2020358"/>
          <a:ext cx="10515597" cy="3708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505199">
                  <a:extLst>
                    <a:ext uri="{9D8B030D-6E8A-4147-A177-3AD203B41FA5}">
                      <a16:colId xmlns:a16="http://schemas.microsoft.com/office/drawing/2014/main" val="2534824177"/>
                    </a:ext>
                  </a:extLst>
                </a:gridCol>
                <a:gridCol w="3505199">
                  <a:extLst>
                    <a:ext uri="{9D8B030D-6E8A-4147-A177-3AD203B41FA5}">
                      <a16:colId xmlns:a16="http://schemas.microsoft.com/office/drawing/2014/main" val="3297968316"/>
                    </a:ext>
                  </a:extLst>
                </a:gridCol>
                <a:gridCol w="3505199">
                  <a:extLst>
                    <a:ext uri="{9D8B030D-6E8A-4147-A177-3AD203B41FA5}">
                      <a16:colId xmlns:a16="http://schemas.microsoft.com/office/drawing/2014/main" val="2790578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Parameter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Lithium Phosphate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Lithium titanate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85259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b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Energy density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120–160 Wh/kg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60–90 Wh/kg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44158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Operating temparature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–20°C to +60°C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–40°C to +60°C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05343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Safety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Excellent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Outstanding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215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Cycle life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2000 – 5000 cycles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10,000–20,000 cycles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66785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Maintenance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Very 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Very low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56841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Cost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Moderate 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High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19378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Voltage profile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Stable, high energy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Very stable, low voltage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8378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Charge/discharge 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Up to 3C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Up to 10C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9793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Efficiency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90 % – 95 %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85 % - 90 %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1254412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BAB0BD6A-6DEF-E0BE-5BCC-F4ECDC5B7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2000">
                <a:latin typeface="Arial" panose="020B0604020202020204" pitchFamily="34" charset="0"/>
                <a:cs typeface="Arial" panose="020B0604020202020204" pitchFamily="34" charset="0"/>
              </a:rPr>
              <a:t>Compariosn of Lithium titanate (Li₄Ti₅O₁₂) &amp; Lithium iron phosphate (LiFePO₄)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D275C2-5029-CE80-649D-05AC79EBA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CB449-9A05-47ED-ABE6-D776F3C0C66D}" type="datetime1">
              <a:rPr lang="en-GB" smtClean="0"/>
              <a:pPr/>
              <a:t>10/11/2025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E579A0-61AF-89DD-2FCB-9DC8BBD29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Rotor Hub and Pitch System / Optimus Syria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68F5C9-F5B7-C6B1-EF95-1E39ACBD1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13</a:t>
            </a:fld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2FF01D5-F032-7701-4D5A-4AC750ED60E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IN"/>
              <a:t>Muthu Thirunavukarasu</a:t>
            </a:r>
          </a:p>
        </p:txBody>
      </p:sp>
    </p:spTree>
    <p:extLst>
      <p:ext uri="{BB962C8B-B14F-4D97-AF65-F5344CB8AC3E}">
        <p14:creationId xmlns:p14="http://schemas.microsoft.com/office/powerpoint/2010/main" val="14837891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12D2117-CFB5-FD33-CBE0-5F5692853C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IN" sz="2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IN" sz="2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IN" sz="2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IN" sz="2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IN" sz="2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IN" sz="2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IN" sz="2400">
                <a:latin typeface="Arial" panose="020B0604020202020204" pitchFamily="34" charset="0"/>
                <a:cs typeface="Arial" panose="020B0604020202020204" pitchFamily="34" charset="0"/>
              </a:rPr>
              <a:t>We will seek further guidance from our professor to help validate this choice and ensure the technical objectives</a:t>
            </a:r>
          </a:p>
          <a:p>
            <a:pPr marL="0" indent="0">
              <a:buNone/>
            </a:pPr>
            <a:endParaRPr lang="en-IN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74B74B7-060D-0070-1A0B-C67B9E9C5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2800">
                <a:latin typeface="Arial" panose="020B0604020202020204" pitchFamily="34" charset="0"/>
                <a:cs typeface="Arial" panose="020B0604020202020204" pitchFamily="34" charset="0"/>
              </a:rPr>
              <a:t>Reasons for choosing Lithium titanate </a:t>
            </a:r>
            <a:r>
              <a:rPr lang="en-IN" sz="2000">
                <a:latin typeface="Arial" panose="020B0604020202020204" pitchFamily="34" charset="0"/>
                <a:cs typeface="Arial" panose="020B0604020202020204" pitchFamily="34" charset="0"/>
              </a:rPr>
              <a:t>(Li₄Ti₅O₁₂)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A4FE96-AEE4-2A22-9E5A-80E8AF6115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CB449-9A05-47ED-ABE6-D776F3C0C66D}" type="datetime1">
              <a:rPr lang="en-GB" smtClean="0"/>
              <a:pPr/>
              <a:t>10/11/2025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3F9DD7-8065-4229-4271-1995AECC47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Rotor Hub and Pitch System / Optimus Syria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8190DC-1C96-03FA-54A2-35DEE25FC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14</a:t>
            </a:fld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9437DB7-5896-9C26-EE9E-AB7EF3479A9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IN"/>
              <a:t>Muthu Thirunavukarasu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A71A0CC-759A-0488-F02D-A7299DB770F1}"/>
              </a:ext>
            </a:extLst>
          </p:cNvPr>
          <p:cNvSpPr/>
          <p:nvPr/>
        </p:nvSpPr>
        <p:spPr>
          <a:xfrm>
            <a:off x="3437467" y="1562894"/>
            <a:ext cx="4944534" cy="2687372"/>
          </a:xfrm>
          <a:prstGeom prst="roundRec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Font typeface="Wingdings" panose="05000000000000000000" pitchFamily="2" charset="2"/>
              <a:buChar char="ü"/>
            </a:pPr>
            <a:r>
              <a:rPr lang="en-IN">
                <a:latin typeface="Arial" panose="020B0604020202020204" pitchFamily="34" charset="0"/>
                <a:cs typeface="Arial" panose="020B0604020202020204" pitchFamily="34" charset="0"/>
              </a:rPr>
              <a:t>Long Cycle life ( over 15,000 cycles)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Supports high charge and discharge rates.</a:t>
            </a:r>
          </a:p>
          <a:p>
            <a:pPr algn="ctr">
              <a:buFont typeface="Wingdings" panose="05000000000000000000" pitchFamily="2" charset="2"/>
              <a:buChar char="ü"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Though more expensive initially, it ensures long-term cost efficiency and reliability</a:t>
            </a:r>
            <a:endParaRPr lang="en-I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4106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0962E198-AE45-90C2-B2AF-7CB23BB3E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/>
              <a:t>Bibliography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7754708-AF72-EDCD-A3A8-7980C87869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5600"/>
            <a:ext cx="10515600" cy="4551363"/>
          </a:xfrm>
        </p:spPr>
        <p:txBody>
          <a:bodyPr/>
          <a:lstStyle/>
          <a:p>
            <a:r>
              <a:rPr lang="en-US" dirty="0"/>
              <a:t>1. Nitta, N., Wu, F., Lee, J. T., &amp; Yushin, G. (2015). Li-ion battery materials: present and future. Materials Today [ 8.11.25]</a:t>
            </a:r>
          </a:p>
          <a:p>
            <a:r>
              <a:rPr lang="en-US" dirty="0"/>
              <a:t>2. </a:t>
            </a:r>
            <a:r>
              <a:rPr lang="en-US" dirty="0" err="1"/>
              <a:t>Scrosati</a:t>
            </a:r>
            <a:r>
              <a:rPr lang="en-US" dirty="0"/>
              <a:t>, B., &amp; Garche, J. (2010). Lithium batteries: Status, prospects and future. Journal of power sources [8.11.25]</a:t>
            </a:r>
          </a:p>
          <a:p>
            <a:r>
              <a:rPr lang="en-US" dirty="0"/>
              <a:t>3. NREL. (2021). Energy storage Technology overview National Renewable Energy Laboratory. [9.11.25]</a:t>
            </a:r>
          </a:p>
          <a:p>
            <a:r>
              <a:rPr lang="en-US" dirty="0"/>
              <a:t>4. Optimus Shakti’s Calculation report</a:t>
            </a:r>
          </a:p>
          <a:p>
            <a:r>
              <a:rPr lang="en-US" dirty="0"/>
              <a:t>5. </a:t>
            </a:r>
            <a:r>
              <a:rPr lang="en-US" dirty="0" err="1"/>
              <a:t>Ramadass</a:t>
            </a:r>
            <a:r>
              <a:rPr lang="en-US" dirty="0"/>
              <a:t>, P., et al. (2017). Review on Lithium Titanate (LTO) batteries. Journal of Electro chemical energy and storage. [8.11.25]</a:t>
            </a:r>
          </a:p>
          <a:p>
            <a:r>
              <a:rPr lang="en-US" dirty="0"/>
              <a:t>6. </a:t>
            </a:r>
            <a:r>
              <a:rPr lang="en-US" dirty="0">
                <a:hlinkClick r:id="rId2"/>
              </a:rPr>
              <a:t>https://www.pknergybattery.com</a:t>
            </a:r>
            <a:r>
              <a:rPr lang="en-US" dirty="0"/>
              <a:t>(9.11.2025)</a:t>
            </a:r>
          </a:p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7. 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https://docs.nrel.gov/docs/fy24osti/89161.pdf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 (9.11.2025)</a:t>
            </a:r>
          </a:p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8.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Mr.christian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Bulligk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Three Rows roller bearing Dimensioning of the Raceway system &amp; Loads, Flensburg, 2024 (9.11.2025)</a:t>
            </a: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/>
          </a:p>
          <a:p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D79401-2DB5-1D56-E4DE-8BCDAADA3B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CB449-9A05-47ED-ABE6-D776F3C0C66D}" type="datetime1">
              <a:rPr lang="en-GB" smtClean="0"/>
              <a:pPr/>
              <a:t>10/11/2025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81BD5E-E7BA-BD3D-F6E0-653077A50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Rotor Hub and Pitch System / Optimus Syria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EF4D15-65AB-5095-19E8-CA77296C61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15</a:t>
            </a:fld>
            <a:endParaRPr lang="en-GB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6D44C41-1CA6-EB73-E5D1-B9D620C4415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571999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0C666DE2-1276-7519-CD3A-64862C4F70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5137" y="1325563"/>
            <a:ext cx="10515600" cy="4351338"/>
          </a:xfrm>
        </p:spPr>
        <p:txBody>
          <a:bodyPr>
            <a:normAutofit/>
          </a:bodyPr>
          <a:lstStyle>
            <a:lvl1pPr marL="514350" indent="-514350">
              <a:buFont typeface="+mj-lt"/>
              <a:buAutoNum type="arabicPeriod"/>
              <a:defRPr sz="2200"/>
            </a:lvl1pPr>
            <a:lvl2pPr marL="971550" indent="-514350">
              <a:buFont typeface="+mj-lt"/>
              <a:buAutoNum type="romanLcPeriod"/>
              <a:defRPr sz="2000"/>
            </a:lvl2pPr>
          </a:lstStyle>
          <a:p>
            <a:pPr lvl="1">
              <a:lnSpc>
                <a:spcPct val="150000"/>
              </a:lnSpc>
              <a:buFont typeface="+mj-lt"/>
              <a:buAutoNum type="arabicPeriod"/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Font typeface="+mj-lt"/>
              <a:buAutoNum type="arabicPeriod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Calculation &amp; initial design of Pitch bearing</a:t>
            </a:r>
          </a:p>
          <a:p>
            <a:pPr lvl="1">
              <a:lnSpc>
                <a:spcPct val="150000"/>
              </a:lnSpc>
              <a:buFont typeface="+mj-lt"/>
              <a:buAutoNum type="arabicPeriod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CAD model of Pitch Bearing</a:t>
            </a:r>
          </a:p>
          <a:p>
            <a:pPr lvl="1">
              <a:lnSpc>
                <a:spcPct val="150000"/>
              </a:lnSpc>
              <a:buFont typeface="+mj-lt"/>
              <a:buAutoNum type="arabicPeriod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Backup supply system</a:t>
            </a:r>
          </a:p>
          <a:p>
            <a:pPr marL="457200" lvl="1" indent="0">
              <a:lnSpc>
                <a:spcPct val="150000"/>
              </a:lnSpc>
              <a:buNone/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Font typeface="+mj-lt"/>
              <a:buAutoNum type="arabicPeriod"/>
            </a:pPr>
            <a:endParaRPr lang="de-DE" sz="2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2" name="Titel 21">
            <a:extLst>
              <a:ext uri="{FF2B5EF4-FFF2-40B4-BE49-F238E27FC236}">
                <a16:creationId xmlns:a16="http://schemas.microsoft.com/office/drawing/2014/main" id="{C01C5AA7-5821-01BD-1AC8-74837347C7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1263" y="0"/>
            <a:ext cx="10515600" cy="1325563"/>
          </a:xfrm>
        </p:spPr>
        <p:txBody>
          <a:bodyPr/>
          <a:lstStyle/>
          <a:p>
            <a:pPr algn="ctr"/>
            <a:r>
              <a:rPr lang="de-DE" dirty="0">
                <a:latin typeface="Times New Roman" pitchFamily="18" charset="0"/>
                <a:cs typeface="Times New Roman" pitchFamily="18" charset="0"/>
              </a:rPr>
              <a:t>List of contents </a:t>
            </a:r>
          </a:p>
        </p:txBody>
      </p:sp>
      <p:sp>
        <p:nvSpPr>
          <p:cNvPr id="23" name="Datumsplatzhalter 22">
            <a:extLst>
              <a:ext uri="{FF2B5EF4-FFF2-40B4-BE49-F238E27FC236}">
                <a16:creationId xmlns:a16="http://schemas.microsoft.com/office/drawing/2014/main" id="{278CF838-7112-4F3F-EAE6-B2D4ED8FB4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A69754-B76E-4698-9FD4-22B63EC7C81C}" type="datetime1">
              <a:rPr lang="en-GB" smtClean="0"/>
              <a:pPr/>
              <a:t>10/11/2025</a:t>
            </a:fld>
            <a:endParaRPr lang="en-GB" dirty="0"/>
          </a:p>
        </p:txBody>
      </p:sp>
      <p:sp>
        <p:nvSpPr>
          <p:cNvPr id="24" name="Fußzeilenplatzhalter 23">
            <a:extLst>
              <a:ext uri="{FF2B5EF4-FFF2-40B4-BE49-F238E27FC236}">
                <a16:creationId xmlns:a16="http://schemas.microsoft.com/office/drawing/2014/main" id="{7A4CB245-78A9-C73E-8215-8D18B2739C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968343" y="6564113"/>
            <a:ext cx="3385457" cy="365125"/>
          </a:xfrm>
        </p:spPr>
        <p:txBody>
          <a:bodyPr/>
          <a:lstStyle/>
          <a:p>
            <a:r>
              <a:rPr lang="en-GB" dirty="0"/>
              <a:t>Rotor Hub and Pitch System / Optimus Syria</a:t>
            </a:r>
          </a:p>
        </p:txBody>
      </p:sp>
      <p:sp>
        <p:nvSpPr>
          <p:cNvPr id="25" name="Foliennummernplatzhalter 24">
            <a:extLst>
              <a:ext uri="{FF2B5EF4-FFF2-40B4-BE49-F238E27FC236}">
                <a16:creationId xmlns:a16="http://schemas.microsoft.com/office/drawing/2014/main" id="{1F1D02DB-C1C0-0C64-772D-D708982E9F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2</a:t>
            </a:fld>
            <a:endParaRPr lang="en-GB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8"/>
          </p:nvPr>
        </p:nvSpPr>
        <p:spPr/>
        <p:txBody>
          <a:bodyPr>
            <a:normAutofit/>
          </a:bodyPr>
          <a:lstStyle/>
          <a:p>
            <a:pPr marL="342900" indent="-342900"/>
            <a:r>
              <a:rPr lang="en-US" sz="1400">
                <a:latin typeface="Times New Roman" pitchFamily="18" charset="0"/>
                <a:cs typeface="Times New Roman" pitchFamily="18" charset="0"/>
              </a:rPr>
              <a:t>Muthu Thirunavukarasu</a:t>
            </a:r>
            <a:endParaRPr lang="en-US" sz="14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65537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E4E1ABF-9473-5991-FE42-6F27FC73DA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Dimensioning of the Three row roller bearing</a:t>
            </a:r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FB4931-7C4F-24A9-70A2-294807877E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CB449-9A05-47ED-ABE6-D776F3C0C66D}" type="datetime1">
              <a:rPr lang="en-GB" smtClean="0"/>
              <a:pPr/>
              <a:t>10/11/2025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7C156C-1258-D67E-E8C1-EDAE09098D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Rotor Hub and Pitch System / Optimus Syria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6839ED-EB78-CC06-BE17-EA3853313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3</a:t>
            </a:fld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83CA46F-828B-A796-729F-FB3EF315CF5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 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BAA7621-80F6-655E-0AC9-7E86A00E242D}"/>
                  </a:ext>
                </a:extLst>
              </p:cNvPr>
              <p:cNvSpPr txBox="1"/>
              <p:nvPr/>
            </p:nvSpPr>
            <p:spPr>
              <a:xfrm>
                <a:off x="838200" y="1668979"/>
                <a:ext cx="8188729" cy="39411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algn="just">
                  <a:lnSpc>
                    <a:spcPct val="107000"/>
                  </a:lnSpc>
                  <a:spcAft>
                    <a:spcPts val="800"/>
                  </a:spcAft>
                  <a:buNone/>
                </a:pPr>
                <a:r>
                  <a:rPr lang="en-IN" sz="1400" kern="1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Mangal" panose="02040503050203030202" pitchFamily="18" charset="0"/>
                  </a:rPr>
                  <a:t> </a:t>
                </a:r>
                <a:r>
                  <a:rPr lang="en-IN" sz="1400" b="1" kern="1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Mangal" panose="02040503050203030202" pitchFamily="18" charset="0"/>
                  </a:rPr>
                  <a:t>Assumption for the Calculations: </a:t>
                </a:r>
                <a:endParaRPr lang="en-IN" sz="14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Mangal" panose="02040503050203030202" pitchFamily="18" charset="0"/>
                </a:endParaRPr>
              </a:p>
              <a:p>
                <a:pPr marL="0" marR="0" algn="just">
                  <a:lnSpc>
                    <a:spcPct val="107000"/>
                  </a:lnSpc>
                  <a:spcAft>
                    <a:spcPts val="800"/>
                  </a:spcAft>
                  <a:buNone/>
                </a:pPr>
                <a:r>
                  <a:rPr lang="en-IN" sz="1400" kern="1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Mangal" panose="02040503050203030202" pitchFamily="18" charset="0"/>
                  </a:rPr>
                  <a:t>The upper and lower axial raceways have the same raceway diameter </a:t>
                </a:r>
                <a:r>
                  <a:rPr lang="en-IN" sz="1400" kern="100" dirty="0">
                    <a:effectLst/>
                    <a:latin typeface="Cambria Math" panose="02040503050406030204" pitchFamily="18" charset="0"/>
                    <a:ea typeface="Calibri" panose="020F0502020204030204" pitchFamily="34" charset="0"/>
                    <a:cs typeface="Cambria Math" panose="02040503050406030204" pitchFamily="18" charset="0"/>
                  </a:rPr>
                  <a:t>𝐷𝑝𝑤</a:t>
                </a:r>
                <a:r>
                  <a:rPr lang="en-IN" sz="1400" b="1" kern="1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Mangal" panose="02040503050203030202" pitchFamily="18" charset="0"/>
                  </a:rPr>
                  <a:t>, </a:t>
                </a:r>
                <a:r>
                  <a:rPr lang="en-IN" sz="1400" kern="1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Mangal" panose="02040503050203030202" pitchFamily="18" charset="0"/>
                  </a:rPr>
                  <a:t>[mm]</a:t>
                </a:r>
                <a:r>
                  <a:rPr lang="en-IN" sz="1400" b="1" kern="1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Mangal" panose="02040503050203030202" pitchFamily="18" charset="0"/>
                  </a:rPr>
                  <a:t> </a:t>
                </a:r>
                <a:endParaRPr lang="en-IN" sz="14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Mangal" panose="02040503050203030202" pitchFamily="18" charset="0"/>
                </a:endParaRPr>
              </a:p>
              <a:p>
                <a:pPr marL="0" marR="0" algn="just">
                  <a:lnSpc>
                    <a:spcPct val="107000"/>
                  </a:lnSpc>
                  <a:spcAft>
                    <a:spcPts val="800"/>
                  </a:spcAft>
                  <a:buNone/>
                </a:pPr>
                <a:r>
                  <a:rPr lang="en-IN" sz="1400" kern="1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Mangal" panose="02040503050203030202" pitchFamily="18" charset="0"/>
                  </a:rPr>
                  <a:t>The upper and lower axial raceways have the same roller diameter </a:t>
                </a:r>
                <a:r>
                  <a:rPr lang="en-IN" sz="1400" kern="100" dirty="0">
                    <a:effectLst/>
                    <a:latin typeface="Cambria Math" panose="02040503050406030204" pitchFamily="18" charset="0"/>
                    <a:ea typeface="Calibri" panose="020F0502020204030204" pitchFamily="34" charset="0"/>
                    <a:cs typeface="Cambria Math" panose="02040503050406030204" pitchFamily="18" charset="0"/>
                  </a:rPr>
                  <a:t>𝐷𝑤</a:t>
                </a:r>
                <a:r>
                  <a:rPr lang="en-IN" sz="1400" kern="1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Mangal" panose="02040503050203030202" pitchFamily="18" charset="0"/>
                  </a:rPr>
                  <a:t> [mm] </a:t>
                </a:r>
              </a:p>
              <a:p>
                <a:pPr marL="0" marR="0" algn="just">
                  <a:lnSpc>
                    <a:spcPct val="107000"/>
                  </a:lnSpc>
                  <a:spcAft>
                    <a:spcPts val="800"/>
                  </a:spcAft>
                  <a:buNone/>
                </a:pPr>
                <a:r>
                  <a:rPr lang="en-IN" sz="1400" kern="1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Mangal" panose="02040503050203030202" pitchFamily="18" charset="0"/>
                  </a:rPr>
                  <a:t>Roller length L [mm] = roller diameter D [mm]</a:t>
                </a:r>
              </a:p>
              <a:p>
                <a:pPr marL="0" marR="0" algn="just">
                  <a:lnSpc>
                    <a:spcPct val="107000"/>
                  </a:lnSpc>
                  <a:spcAft>
                    <a:spcPts val="800"/>
                  </a:spcAft>
                  <a:buNone/>
                </a:pPr>
                <a:r>
                  <a:rPr lang="en-IN" sz="1400" b="1" kern="1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Mangal" panose="02040503050203030202" pitchFamily="18" charset="0"/>
                  </a:rPr>
                  <a:t>Calculation of Hertzian pressure</a:t>
                </a:r>
                <a:endParaRPr lang="en-IN" sz="14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Mangal" panose="02040503050203030202" pitchFamily="18" charset="0"/>
                </a:endParaRPr>
              </a:p>
              <a:p>
                <a:pPr marL="0" marR="0" algn="just">
                  <a:lnSpc>
                    <a:spcPct val="107000"/>
                  </a:lnSpc>
                  <a:spcAft>
                    <a:spcPts val="800"/>
                  </a:spcAft>
                  <a:buNone/>
                </a:pPr>
                <a:r>
                  <a:rPr lang="en-IN" sz="1400" kern="1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Mangal" panose="02040503050203030202" pitchFamily="18" charset="0"/>
                  </a:rPr>
                  <a:t>Define raceway system parameters (</a:t>
                </a:r>
                <a:r>
                  <a:rPr lang="en-IN" sz="1400" kern="100" dirty="0">
                    <a:effectLst/>
                    <a:latin typeface="Cambria Math" panose="02040503050406030204" pitchFamily="18" charset="0"/>
                    <a:ea typeface="Calibri" panose="020F0502020204030204" pitchFamily="34" charset="0"/>
                    <a:cs typeface="Cambria Math" panose="02040503050406030204" pitchFamily="18" charset="0"/>
                  </a:rPr>
                  <a:t>𝐷𝑝𝑤</a:t>
                </a:r>
                <a:r>
                  <a:rPr lang="en-IN" sz="1400" kern="1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Mangal" panose="02040503050203030202" pitchFamily="18" charset="0"/>
                  </a:rPr>
                  <a:t>, </a:t>
                </a:r>
                <a:r>
                  <a:rPr lang="en-IN" sz="1400" kern="100" dirty="0">
                    <a:effectLst/>
                    <a:latin typeface="Cambria Math" panose="02040503050406030204" pitchFamily="18" charset="0"/>
                    <a:ea typeface="Calibri" panose="020F0502020204030204" pitchFamily="34" charset="0"/>
                    <a:cs typeface="Cambria Math" panose="02040503050406030204" pitchFamily="18" charset="0"/>
                  </a:rPr>
                  <a:t>𝐷𝑤</a:t>
                </a:r>
                <a:r>
                  <a:rPr lang="en-IN" sz="1400" kern="1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Mangal" panose="02040503050203030202" pitchFamily="18" charset="0"/>
                  </a:rPr>
                  <a:t>, L and Z)</a:t>
                </a:r>
              </a:p>
              <a:p>
                <a:pPr marL="0" marR="0" algn="just">
                  <a:lnSpc>
                    <a:spcPct val="107000"/>
                  </a:lnSpc>
                  <a:spcAft>
                    <a:spcPts val="800"/>
                  </a:spcAft>
                  <a:buNone/>
                </a:pPr>
                <a:r>
                  <a:rPr lang="en-IN" sz="1400" b="1" kern="1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Mangal" panose="02040503050203030202" pitchFamily="18" charset="0"/>
                  </a:rPr>
                  <a:t>Set raceway diameter </a:t>
                </a:r>
                <a:r>
                  <a:rPr lang="en-IN" sz="1400" b="1" kern="100" dirty="0">
                    <a:effectLst/>
                    <a:latin typeface="Cambria Math" panose="02040503050406030204" pitchFamily="18" charset="0"/>
                    <a:ea typeface="Calibri" panose="020F0502020204030204" pitchFamily="34" charset="0"/>
                    <a:cs typeface="Cambria Math" panose="02040503050406030204" pitchFamily="18" charset="0"/>
                  </a:rPr>
                  <a:t>𝐷𝑝𝑤</a:t>
                </a:r>
                <a:r>
                  <a:rPr lang="en-IN" sz="1400" b="1" kern="1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Mangal" panose="02040503050203030202" pitchFamily="18" charset="0"/>
                  </a:rPr>
                  <a:t> [</a:t>
                </a:r>
                <a:r>
                  <a:rPr lang="en-IN" sz="1400" b="1" kern="100" dirty="0">
                    <a:effectLst/>
                    <a:latin typeface="Cambria Math" panose="02040503050406030204" pitchFamily="18" charset="0"/>
                    <a:ea typeface="Calibri" panose="020F0502020204030204" pitchFamily="34" charset="0"/>
                    <a:cs typeface="Cambria Math" panose="02040503050406030204" pitchFamily="18" charset="0"/>
                  </a:rPr>
                  <a:t>𝑚𝑚</a:t>
                </a:r>
                <a:r>
                  <a:rPr lang="en-IN" sz="1400" b="1" kern="1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Mangal" panose="02040503050203030202" pitchFamily="18" charset="0"/>
                  </a:rPr>
                  <a:t>]</a:t>
                </a:r>
                <a:endParaRPr lang="en-IN" sz="14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Mangal" panose="02040503050203030202" pitchFamily="18" charset="0"/>
                </a:endParaRPr>
              </a:p>
              <a:p>
                <a:pPr marL="0" marR="0" algn="just">
                  <a:lnSpc>
                    <a:spcPct val="107000"/>
                  </a:lnSpc>
                  <a:spcAft>
                    <a:spcPts val="800"/>
                  </a:spcAft>
                  <a:buNone/>
                </a:pPr>
                <a:r>
                  <a:rPr lang="en-IN" sz="1400" kern="1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Mangal" panose="02040503050203030202" pitchFamily="18" charset="0"/>
                  </a:rPr>
                  <a:t>For calculating </a:t>
                </a:r>
                <a:r>
                  <a:rPr lang="en-IN" sz="1400" kern="100" dirty="0">
                    <a:effectLst/>
                    <a:latin typeface="Cambria Math" panose="02040503050406030204" pitchFamily="18" charset="0"/>
                    <a:ea typeface="Calibri" panose="020F0502020204030204" pitchFamily="34" charset="0"/>
                    <a:cs typeface="Cambria Math" panose="02040503050406030204" pitchFamily="18" charset="0"/>
                  </a:rPr>
                  <a:t>𝐷𝑝𝑤</a:t>
                </a:r>
                <a:r>
                  <a:rPr lang="en-IN" sz="1400" kern="1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Mangal" panose="02040503050203030202" pitchFamily="18" charset="0"/>
                  </a:rPr>
                  <a:t> (bearing raceway diameter), </a:t>
                </a:r>
              </a:p>
              <a:p>
                <a:pPr marL="0" marR="0" algn="just">
                  <a:lnSpc>
                    <a:spcPct val="107000"/>
                  </a:lnSpc>
                  <a:spcAft>
                    <a:spcPts val="800"/>
                  </a:spcAft>
                  <a:buNone/>
                </a:pPr>
                <a:r>
                  <a:rPr lang="en-IN" sz="1400" b="1" kern="1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Mangal" panose="02040503050203030202" pitchFamily="18" charset="0"/>
                  </a:rPr>
                  <a:t>bolt circle diameter of the blade = 3400 mm</a:t>
                </a:r>
              </a:p>
              <a:p>
                <a:pPr algn="just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IN" sz="1400" b="1" kern="100" dirty="0">
                    <a:latin typeface="Calibri" panose="020F0502020204030204" pitchFamily="34" charset="0"/>
                    <a:ea typeface="Calibri" panose="020F0502020204030204" pitchFamily="34" charset="0"/>
                    <a:cs typeface="Mangal" panose="02040503050203030202" pitchFamily="18" charset="0"/>
                  </a:rPr>
                  <a:t>bolt circle diameter of the Hub = 2994 mm </a:t>
                </a:r>
                <a:endParaRPr lang="en-IN" sz="14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Mangal" panose="02040503050203030202" pitchFamily="18" charset="0"/>
                </a:endParaRPr>
              </a:p>
              <a:p>
                <a:pPr marL="0" marR="0" algn="just">
                  <a:lnSpc>
                    <a:spcPct val="107000"/>
                  </a:lnSpc>
                  <a:spcAft>
                    <a:spcPts val="800"/>
                  </a:spcAft>
                  <a:buNone/>
                </a:pPr>
                <a:r>
                  <a:rPr lang="en-IN" sz="1400" b="1" kern="100" dirty="0">
                    <a:solidFill>
                      <a:srgbClr val="FF0000"/>
                    </a:solidFill>
                    <a:effectLst/>
                    <a:ea typeface="Calibri" panose="020F0502020204030204" pitchFamily="34" charset="0"/>
                    <a:cs typeface="Cambria Math" panose="02040503050406030204" pitchFamily="18" charset="0"/>
                  </a:rPr>
                  <a:t>The bearing raceway diameter </a:t>
                </a:r>
                <a14:m>
                  <m:oMath xmlns:m="http://schemas.openxmlformats.org/officeDocument/2006/math">
                    <m:r>
                      <a:rPr lang="en-IN" sz="1400" b="1" i="1" kern="100" smtClean="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Cambria Math" panose="02040503050406030204" pitchFamily="18" charset="0"/>
                      </a:rPr>
                      <m:t>𝑫𝒑𝒘</m:t>
                    </m:r>
                    <m:r>
                      <a:rPr lang="en-IN" sz="1400" b="1" i="1" kern="10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Mangal" panose="02040503050203030202" pitchFamily="18" charset="0"/>
                      </a:rPr>
                      <m:t> = </m:t>
                    </m:r>
                  </m:oMath>
                </a14:m>
                <a:r>
                  <a:rPr lang="en-IN" sz="1400" b="1" kern="100" dirty="0">
                    <a:solidFill>
                      <a:srgbClr val="FF0000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Mangal" panose="02040503050203030202" pitchFamily="18" charset="0"/>
                  </a:rPr>
                  <a:t>3199 mm</a:t>
                </a:r>
              </a:p>
              <a:p>
                <a:pPr algn="just"/>
                <a:endParaRPr lang="en-IN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BAA7621-80F6-655E-0AC9-7E86A00E24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68979"/>
                <a:ext cx="8188729" cy="3941144"/>
              </a:xfrm>
              <a:prstGeom prst="rect">
                <a:avLst/>
              </a:prstGeom>
              <a:blipFill>
                <a:blip r:embed="rId2"/>
                <a:stretch>
                  <a:fillRect l="-223" t="-1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601856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13DB8106-F4C0-B30F-4E4C-C94AA1BAB7A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52570"/>
                <a:ext cx="8953870" cy="4884191"/>
              </a:xfrm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400" b="1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libri" panose="020F0502020204030204" pitchFamily="34" charset="0"/>
                    <a:cs typeface="Mangal" panose="02040503050203030202" pitchFamily="18" charset="0"/>
                  </a:rPr>
                  <a:t>Set roller diameter </a:t>
                </a:r>
                <a:r>
                  <a:rPr kumimoji="0" lang="en-IN" sz="1400" b="1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libri" panose="020F0502020204030204" pitchFamily="34" charset="0"/>
                    <a:cs typeface="Cambria Math" panose="02040503050406030204" pitchFamily="18" charset="0"/>
                  </a:rPr>
                  <a:t>𝐷𝑤</a:t>
                </a:r>
                <a:r>
                  <a:rPr kumimoji="0" lang="en-IN" sz="1400" b="1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libri" panose="020F0502020204030204" pitchFamily="34" charset="0"/>
                    <a:cs typeface="Mangal" panose="02040503050203030202" pitchFamily="18" charset="0"/>
                  </a:rPr>
                  <a:t> [</a:t>
                </a:r>
                <a:r>
                  <a:rPr kumimoji="0" lang="en-IN" sz="1400" b="1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libri" panose="020F0502020204030204" pitchFamily="34" charset="0"/>
                    <a:cs typeface="Cambria Math" panose="02040503050406030204" pitchFamily="18" charset="0"/>
                  </a:rPr>
                  <a:t>𝑚𝑚</a:t>
                </a:r>
                <a:r>
                  <a:rPr kumimoji="0" lang="en-IN" sz="1400" b="1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libri" panose="020F0502020204030204" pitchFamily="34" charset="0"/>
                    <a:cs typeface="Mangal" panose="02040503050203030202" pitchFamily="18" charset="0"/>
                  </a:rPr>
                  <a:t>]</a:t>
                </a:r>
                <a:endParaRPr kumimoji="0" lang="en-IN" sz="1400" b="0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Mangal" panose="02040503050203030202" pitchFamily="18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libri" panose="020F0502020204030204" pitchFamily="34" charset="0"/>
                    <a:cs typeface="Mangal" panose="02040503050203030202" pitchFamily="18" charset="0"/>
                  </a:rPr>
                  <a:t>Roller diameters up to 80 </a:t>
                </a:r>
                <a:r>
                  <a:rPr kumimoji="0" lang="en-IN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libri" panose="020F0502020204030204" pitchFamily="34" charset="0"/>
                    <a:cs typeface="Cambria Math" panose="02040503050406030204" pitchFamily="18" charset="0"/>
                  </a:rPr>
                  <a:t>𝑚𝑚</a:t>
                </a:r>
                <a:r>
                  <a:rPr kumimoji="0" lang="en-IN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libri" panose="020F0502020204030204" pitchFamily="34" charset="0"/>
                    <a:cs typeface="Mangal" panose="02040503050203030202" pitchFamily="18" charset="0"/>
                  </a:rPr>
                  <a:t> would theoretically be possible (from raceway surface hardening point of view). However, the length of the rollers can cause large bearing ring deformations. Therefore, roller diameters greater than 65 </a:t>
                </a:r>
                <a:r>
                  <a:rPr kumimoji="0" lang="en-IN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libri" panose="020F0502020204030204" pitchFamily="34" charset="0"/>
                    <a:cs typeface="Cambria Math" panose="02040503050406030204" pitchFamily="18" charset="0"/>
                  </a:rPr>
                  <a:t>𝑚𝑚</a:t>
                </a:r>
                <a:r>
                  <a:rPr kumimoji="0" lang="en-IN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libri" panose="020F0502020204030204" pitchFamily="34" charset="0"/>
                    <a:cs typeface="Mangal" panose="02040503050203030202" pitchFamily="18" charset="0"/>
                  </a:rPr>
                  <a:t> should be avoided.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libri" panose="020F0502020204030204" pitchFamily="34" charset="0"/>
                    <a:cs typeface="Mangal" panose="02040503050203030202" pitchFamily="18" charset="0"/>
                  </a:rPr>
                  <a:t>Use roller diameters 50, 55, 60, 65 </a:t>
                </a:r>
                <a:r>
                  <a:rPr kumimoji="0" lang="en-IN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libri" panose="020F0502020204030204" pitchFamily="34" charset="0"/>
                    <a:cs typeface="Cambria Math" panose="02040503050406030204" pitchFamily="18" charset="0"/>
                  </a:rPr>
                  <a:t>𝑚𝑚</a:t>
                </a:r>
                <a:r>
                  <a:rPr kumimoji="0" lang="en-IN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libri" panose="020F0502020204030204" pitchFamily="34" charset="0"/>
                    <a:cs typeface="Mangal" panose="02040503050203030202" pitchFamily="18" charset="0"/>
                  </a:rPr>
                  <a:t>.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IN" sz="1400" kern="100" dirty="0">
                  <a:solidFill>
                    <a:prstClr val="black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Mangal" panose="02040503050203030202" pitchFamily="18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600" b="1" i="0" u="none" strike="noStrike" kern="1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libri" panose="020F0502020204030204" pitchFamily="34" charset="0"/>
                    <a:cs typeface="Cambria Math" panose="02040503050406030204" pitchFamily="18" charset="0"/>
                  </a:rPr>
                  <a:t>𝐷𝑤</a:t>
                </a:r>
                <a:r>
                  <a:rPr kumimoji="0" lang="en-IN" sz="1600" b="1" i="0" u="none" strike="noStrike" kern="1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libri" panose="020F0502020204030204" pitchFamily="34" charset="0"/>
                    <a:cs typeface="Mangal" panose="02040503050203030202" pitchFamily="18" charset="0"/>
                  </a:rPr>
                  <a:t> = 60 </a:t>
                </a:r>
                <a:r>
                  <a:rPr kumimoji="0" lang="en-IN" sz="1600" b="1" i="0" u="none" strike="noStrike" kern="1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libri" panose="020F0502020204030204" pitchFamily="34" charset="0"/>
                    <a:cs typeface="Cambria Math" panose="02040503050406030204" pitchFamily="18" charset="0"/>
                  </a:rPr>
                  <a:t>𝑚𝑚</a:t>
                </a:r>
                <a:endParaRPr kumimoji="0" lang="en-IN" sz="1600" b="0" i="0" u="none" strike="noStrike" kern="1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Mangal" panose="02040503050203030202" pitchFamily="18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400" b="1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libri" panose="020F0502020204030204" pitchFamily="34" charset="0"/>
                    <a:cs typeface="Mangal" panose="02040503050203030202" pitchFamily="18" charset="0"/>
                  </a:rPr>
                  <a:t>Roller length L [</a:t>
                </a:r>
                <a:r>
                  <a:rPr kumimoji="0" lang="en-IN" sz="1400" b="1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libri" panose="020F0502020204030204" pitchFamily="34" charset="0"/>
                    <a:cs typeface="Cambria Math" panose="02040503050406030204" pitchFamily="18" charset="0"/>
                  </a:rPr>
                  <a:t>𝑚𝑚</a:t>
                </a:r>
                <a:r>
                  <a:rPr kumimoji="0" lang="en-IN" sz="1400" b="1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libri" panose="020F0502020204030204" pitchFamily="34" charset="0"/>
                    <a:cs typeface="Mangal" panose="02040503050203030202" pitchFamily="18" charset="0"/>
                  </a:rPr>
                  <a:t>] = roller diameter </a:t>
                </a:r>
                <a:r>
                  <a:rPr kumimoji="0" lang="en-IN" sz="1400" b="1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libri" panose="020F0502020204030204" pitchFamily="34" charset="0"/>
                    <a:cs typeface="Cambria Math" panose="02040503050406030204" pitchFamily="18" charset="0"/>
                  </a:rPr>
                  <a:t>𝐷𝑤</a:t>
                </a:r>
                <a:r>
                  <a:rPr kumimoji="0" lang="en-IN" sz="1400" b="1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libri" panose="020F0502020204030204" pitchFamily="34" charset="0"/>
                    <a:cs typeface="Mangal" panose="02040503050203030202" pitchFamily="18" charset="0"/>
                  </a:rPr>
                  <a:t> [</a:t>
                </a:r>
                <a:r>
                  <a:rPr kumimoji="0" lang="en-IN" sz="1400" b="1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libri" panose="020F0502020204030204" pitchFamily="34" charset="0"/>
                    <a:cs typeface="Cambria Math" panose="02040503050406030204" pitchFamily="18" charset="0"/>
                  </a:rPr>
                  <a:t>𝑚𝑚</a:t>
                </a:r>
                <a:r>
                  <a:rPr kumimoji="0" lang="en-IN" sz="1400" b="1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libri" panose="020F0502020204030204" pitchFamily="34" charset="0"/>
                    <a:cs typeface="Mangal" panose="02040503050203030202" pitchFamily="18" charset="0"/>
                  </a:rPr>
                  <a:t>] = 60 </a:t>
                </a:r>
                <a:r>
                  <a:rPr kumimoji="0" lang="en-IN" sz="1400" b="1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libri" panose="020F0502020204030204" pitchFamily="34" charset="0"/>
                    <a:cs typeface="Cambria Math" panose="02040503050406030204" pitchFamily="18" charset="0"/>
                  </a:rPr>
                  <a:t>𝑚𝑚</a:t>
                </a:r>
                <a:endParaRPr kumimoji="0" lang="en-IN" sz="1400" b="0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Mangal" panose="02040503050203030202" pitchFamily="18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libri" panose="020F0502020204030204" pitchFamily="34" charset="0"/>
                    <a:cs typeface="Mangal" panose="02040503050203030202" pitchFamily="18" charset="0"/>
                  </a:rPr>
                  <a:t>Estimate </a:t>
                </a:r>
                <a:r>
                  <a:rPr kumimoji="0" lang="en-IN" sz="1400" b="1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libri" panose="020F0502020204030204" pitchFamily="34" charset="0"/>
                    <a:cs typeface="Mangal" panose="02040503050203030202" pitchFamily="18" charset="0"/>
                  </a:rPr>
                  <a:t>number of rollers per axial raceway Z</a:t>
                </a:r>
                <a:r>
                  <a:rPr kumimoji="0" lang="en-IN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libri" panose="020F0502020204030204" pitchFamily="34" charset="0"/>
                    <a:cs typeface="Mangal" panose="02040503050203030202" pitchFamily="18" charset="0"/>
                  </a:rPr>
                  <a:t> for the given </a:t>
                </a:r>
                <a:r>
                  <a:rPr kumimoji="0" lang="en-IN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libri" panose="020F0502020204030204" pitchFamily="34" charset="0"/>
                    <a:cs typeface="Cambria Math" panose="02040503050406030204" pitchFamily="18" charset="0"/>
                  </a:rPr>
                  <a:t>𝐷𝑝𝑤</a:t>
                </a:r>
                <a:r>
                  <a:rPr kumimoji="0" lang="en-IN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libri" panose="020F0502020204030204" pitchFamily="34" charset="0"/>
                    <a:cs typeface="Mangal" panose="02040503050203030202" pitchFamily="18" charset="0"/>
                  </a:rPr>
                  <a:t> and </a:t>
                </a:r>
                <a:r>
                  <a:rPr kumimoji="0" lang="en-IN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libri" panose="020F0502020204030204" pitchFamily="34" charset="0"/>
                    <a:cs typeface="Cambria Math" panose="02040503050406030204" pitchFamily="18" charset="0"/>
                  </a:rPr>
                  <a:t>𝐷𝑤</a:t>
                </a:r>
                <a:r>
                  <a:rPr kumimoji="0" lang="en-IN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libri" panose="020F0502020204030204" pitchFamily="34" charset="0"/>
                    <a:cs typeface="Mangal" panose="02040503050203030202" pitchFamily="18" charset="0"/>
                  </a:rPr>
                  <a:t>: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800" b="1" i="0" u="none" strike="noStrike" kern="1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libri" panose="020F0502020204030204" pitchFamily="34" charset="0"/>
                    <a:cs typeface="Mangal" panose="02040503050203030202" pitchFamily="18" charset="0"/>
                  </a:rPr>
                  <a:t>Z =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0" lang="en-IN" sz="1800" b="1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Mangal" panose="02040503050203030202" pitchFamily="18" charset="0"/>
                          </a:rPr>
                        </m:ctrlPr>
                      </m:fPr>
                      <m:num>
                        <m:r>
                          <a:rPr kumimoji="0" lang="en-IN" sz="1800" b="1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Mangal" panose="02040503050203030202" pitchFamily="18" charset="0"/>
                          </a:rPr>
                          <m:t>𝝅</m:t>
                        </m:r>
                        <m:r>
                          <a:rPr kumimoji="0" lang="en-IN" sz="1800" b="1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Mangal" panose="02040503050203030202" pitchFamily="18" charset="0"/>
                          </a:rPr>
                          <m:t>∗ </m:t>
                        </m:r>
                        <m:r>
                          <a:rPr kumimoji="0" lang="en-IN" sz="1800" b="1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Mangal" panose="02040503050203030202" pitchFamily="18" charset="0"/>
                          </a:rPr>
                          <m:t>𝑫𝒑𝒘</m:t>
                        </m:r>
                        <m:r>
                          <a:rPr kumimoji="0" lang="en-IN" sz="1800" b="1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Mangal" panose="02040503050203030202" pitchFamily="18" charset="0"/>
                          </a:rPr>
                          <m:t>  </m:t>
                        </m:r>
                      </m:num>
                      <m:den>
                        <m:r>
                          <a:rPr kumimoji="0" lang="en-IN" sz="1800" b="1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Mangal" panose="02040503050203030202" pitchFamily="18" charset="0"/>
                          </a:rPr>
                          <m:t>𝑫𝒘</m:t>
                        </m:r>
                        <m:r>
                          <a:rPr kumimoji="0" lang="en-IN" sz="1800" b="1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Mangal" panose="02040503050203030202" pitchFamily="18" charset="0"/>
                          </a:rPr>
                          <m:t>∗</m:t>
                        </m:r>
                        <m:r>
                          <a:rPr kumimoji="0" lang="en-IN" sz="1800" b="1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Mangal" panose="02040503050203030202" pitchFamily="18" charset="0"/>
                          </a:rPr>
                          <m:t>𝟏</m:t>
                        </m:r>
                        <m:r>
                          <a:rPr kumimoji="0" lang="en-IN" sz="1800" b="1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Mangal" panose="02040503050203030202" pitchFamily="18" charset="0"/>
                          </a:rPr>
                          <m:t>.</m:t>
                        </m:r>
                        <m:r>
                          <a:rPr kumimoji="0" lang="en-IN" sz="1800" b="1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Mangal" panose="02040503050203030202" pitchFamily="18" charset="0"/>
                          </a:rPr>
                          <m:t>𝟏𝟓</m:t>
                        </m:r>
                      </m:den>
                    </m:f>
                    <m:r>
                      <a:rPr kumimoji="0" lang="en-IN" sz="1800" b="1" i="1" u="none" strike="noStrike" kern="10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rPr>
                      <m:t> </m:t>
                    </m:r>
                  </m:oMath>
                </a14:m>
                <a:r>
                  <a:rPr kumimoji="0" lang="en-IN" sz="1800" b="1" i="0" u="none" strike="noStrike" kern="1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libri" panose="020F0502020204030204" pitchFamily="34" charset="0"/>
                    <a:cs typeface="Mangal" panose="02040503050203030202" pitchFamily="18" charset="0"/>
                  </a:rPr>
                  <a:t> = 145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400" b="0" i="0" u="none" strike="noStrike" kern="1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Mangal" panose="02040503050203030202" pitchFamily="18" charset="0"/>
                </a:endParaRPr>
              </a:p>
              <a:p>
                <a:pPr marL="0" indent="0">
                  <a:buNone/>
                </a:pPr>
                <a:endParaRPr lang="en-IN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13DB8106-F4C0-B30F-4E4C-C94AA1BAB7A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52570"/>
                <a:ext cx="8953870" cy="4884191"/>
              </a:xfrm>
              <a:blipFill>
                <a:blip r:embed="rId2"/>
                <a:stretch>
                  <a:fillRect l="-613" t="-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125754-5C80-D153-4ADE-D11FEC3CDB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CB449-9A05-47ED-ABE6-D776F3C0C66D}" type="datetime1">
              <a:rPr lang="en-GB" smtClean="0"/>
              <a:pPr/>
              <a:t>10/11/2025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C9CDFE-76AC-D841-E463-893AA30A11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Rotor Hub and Pitch System / Optimus Syria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DF621F-7142-32B9-AEF4-D5BDEA905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4</a:t>
            </a:fld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CCC4BCF-4906-6550-7513-0A816BCF323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642439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13DB8106-F4C0-B30F-4E4C-C94AA1BAB7A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292772"/>
                <a:ext cx="8953870" cy="4884191"/>
              </a:xfrm>
            </p:spPr>
            <p:txBody>
              <a:bodyPr>
                <a:normAutofit fontScale="92500" lnSpcReduction="20000"/>
              </a:bodyPr>
              <a:lstStyle/>
              <a:p>
                <a:pPr marL="0" marR="0">
                  <a:lnSpc>
                    <a:spcPct val="107000"/>
                  </a:lnSpc>
                  <a:spcAft>
                    <a:spcPts val="800"/>
                  </a:spcAft>
                  <a:buNone/>
                </a:pPr>
                <a:r>
                  <a:rPr kumimoji="0" lang="en-IN" sz="1400" b="1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libri" panose="020F0502020204030204" pitchFamily="34" charset="0"/>
                    <a:cs typeface="Mangal" panose="02040503050203030202" pitchFamily="18" charset="0"/>
                  </a:rPr>
                  <a:t> </a:t>
                </a:r>
                <a:r>
                  <a:rPr lang="en-IN" sz="1800" b="1" kern="1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Calculate maximum roller force (</a:t>
                </a:r>
                <a:r>
                  <a:rPr lang="en-IN" sz="1800" b="1" kern="100" dirty="0">
                    <a:latin typeface="Cambria Math" panose="02040503050406030204" pitchFamily="18" charset="0"/>
                    <a:ea typeface="Calibri" panose="020F0502020204030204" pitchFamily="34" charset="0"/>
                    <a:cs typeface="Cambria Math" panose="02040503050406030204" pitchFamily="18" charset="0"/>
                  </a:rPr>
                  <a:t>𝑄</a:t>
                </a:r>
                <a:r>
                  <a:rPr lang="en-IN" sz="1800" b="1" kern="1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max)</a:t>
                </a:r>
                <a:endParaRPr lang="en-IN" sz="1800" kern="100" dirty="0">
                  <a:latin typeface="Calibri" panose="020F0502020204030204" pitchFamily="34" charset="0"/>
                  <a:ea typeface="Calibri" panose="020F0502020204030204" pitchFamily="34" charset="0"/>
                  <a:cs typeface="Mangal" panose="02040503050203030202" pitchFamily="18" charset="0"/>
                </a:endParaRPr>
              </a:p>
              <a:p>
                <a:pPr marL="0" marR="0">
                  <a:lnSpc>
                    <a:spcPct val="107000"/>
                  </a:lnSpc>
                  <a:spcAft>
                    <a:spcPts val="800"/>
                  </a:spcAft>
                  <a:buNone/>
                </a:pPr>
                <a:r>
                  <a:rPr lang="en-IN" sz="1800" kern="1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Maximum roller force for ideal conditions (rigid companion structure, same stiffness over the entire bearing circumference): [1]</a:t>
                </a:r>
                <a:endParaRPr lang="en-IN" sz="1800" kern="100" dirty="0">
                  <a:latin typeface="Calibri" panose="020F0502020204030204" pitchFamily="34" charset="0"/>
                  <a:ea typeface="Calibri" panose="020F0502020204030204" pitchFamily="34" charset="0"/>
                  <a:cs typeface="Mangal" panose="02040503050203030202" pitchFamily="18" charset="0"/>
                </a:endParaRPr>
              </a:p>
              <a:p>
                <a:pPr marL="0" marR="0">
                  <a:lnSpc>
                    <a:spcPct val="107000"/>
                  </a:lnSpc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000" b="1" i="1" kern="1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Cambria Math" panose="02040503050406030204" pitchFamily="18" charset="0"/>
                        </a:rPr>
                        <m:t>𝑸</m:t>
                      </m:r>
                      <m:r>
                        <a:rPr lang="en-IN" sz="2000" b="1" i="1" kern="1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𝒎𝒂𝒙</m:t>
                      </m:r>
                      <m:sPre>
                        <m:sPrePr>
                          <m:ctrlPr>
                            <a:rPr lang="en-IN" sz="2000" b="1" i="1" kern="1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sPrePr>
                        <m:sub>
                          <m:r>
                            <a:rPr lang="en-IN" sz="2000" b="1" i="1" kern="1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mbria Math" panose="02040503050406030204" pitchFamily="18" charset="0"/>
                            </a:rPr>
                            <m:t>𝒓𝒊𝒈𝒊𝒅</m:t>
                          </m:r>
                        </m:sub>
                        <m:sup/>
                        <m:e>
                          <m:r>
                            <a:rPr lang="en-IN" sz="2000" b="1" i="1" kern="1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=</m:t>
                          </m:r>
                        </m:e>
                      </m:sPre>
                      <m:f>
                        <m:fPr>
                          <m:ctrlPr>
                            <a:rPr lang="en-IN" sz="2000" b="1" i="1" kern="1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r>
                            <a:rPr lang="en-IN" sz="2000" b="1" i="1" kern="1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libri" panose="020F0502020204030204" pitchFamily="34" charset="0"/>
                            </a:rPr>
                            <m:t>𝑭𝒛</m:t>
                          </m:r>
                          <m:r>
                            <a:rPr lang="en-IN" sz="2000" b="1" i="1" kern="1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libri" panose="020F0502020204030204" pitchFamily="34" charset="0"/>
                            </a:rPr>
                            <m:t> </m:t>
                          </m:r>
                        </m:num>
                        <m:den>
                          <m:r>
                            <a:rPr lang="en-IN" sz="2000" b="1" i="1" kern="1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libri" panose="020F0502020204030204" pitchFamily="34" charset="0"/>
                            </a:rPr>
                            <m:t>𝒁</m:t>
                          </m:r>
                        </m:den>
                      </m:f>
                      <m:r>
                        <a:rPr lang="en-IN" sz="2000" b="1" i="1" kern="1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+ </m:t>
                      </m:r>
                      <m:f>
                        <m:fPr>
                          <m:ctrlPr>
                            <a:rPr lang="en-IN" sz="2000" b="1" i="1" kern="1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r>
                            <a:rPr lang="en-IN" sz="2000" b="1" i="1" kern="1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𝟒</m:t>
                          </m:r>
                          <m:r>
                            <a:rPr lang="en-IN" sz="2000" b="1" i="1" kern="1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.</m:t>
                          </m:r>
                          <m:r>
                            <a:rPr lang="en-IN" sz="2000" b="1" i="1" kern="1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𝟏</m:t>
                          </m:r>
                          <m:r>
                            <a:rPr lang="en-IN" sz="2000" b="1" i="1" kern="1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mbria Math" panose="02040503050406030204" pitchFamily="18" charset="0"/>
                            </a:rPr>
                            <m:t>∗</m:t>
                          </m:r>
                          <m:r>
                            <a:rPr lang="en-IN" sz="2000" b="1" i="1" kern="1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mbria Math" panose="02040503050406030204" pitchFamily="18" charset="0"/>
                            </a:rPr>
                            <m:t>𝑴𝒙𝒚</m:t>
                          </m:r>
                        </m:num>
                        <m:den>
                          <m:r>
                            <a:rPr lang="en-IN" sz="2000" b="1" i="1" kern="1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mbria Math" panose="02040503050406030204" pitchFamily="18" charset="0"/>
                            </a:rPr>
                            <m:t>𝑫𝒑𝒘</m:t>
                          </m:r>
                          <m:r>
                            <a:rPr lang="en-IN" sz="2000" b="1" i="1" kern="1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mbria Math" panose="02040503050406030204" pitchFamily="18" charset="0"/>
                            </a:rPr>
                            <m:t>∗</m:t>
                          </m:r>
                          <m:r>
                            <a:rPr lang="en-IN" sz="2000" b="1" i="1" kern="1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mbria Math" panose="02040503050406030204" pitchFamily="18" charset="0"/>
                            </a:rPr>
                            <m:t>𝒁</m:t>
                          </m:r>
                        </m:den>
                      </m:f>
                      <m:r>
                        <a:rPr lang="en-IN" sz="2000" b="1" i="1" kern="1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 = </m:t>
                      </m:r>
                      <m:r>
                        <a:rPr lang="en-IN" sz="2000" b="1" i="1" kern="1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𝟐𝟔𝟗</m:t>
                      </m:r>
                      <m:r>
                        <a:rPr lang="en-US" sz="2000" b="1" i="1" kern="10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.</m:t>
                      </m:r>
                      <m:r>
                        <a:rPr lang="en-US" sz="2000" b="1" i="1" kern="10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𝟓</m:t>
                      </m:r>
                      <m:r>
                        <a:rPr lang="en-IN" sz="2000" b="1" i="1" kern="1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Cambria Math" panose="02040503050406030204" pitchFamily="18" charset="0"/>
                        </a:rPr>
                        <m:t>𝒌𝑵</m:t>
                      </m:r>
                    </m:oMath>
                  </m:oMathPara>
                </a14:m>
                <a:endParaRPr lang="en-IN" sz="2000" b="1" kern="100" dirty="0">
                  <a:solidFill>
                    <a:srgbClr val="FF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Mangal" panose="02040503050203030202" pitchFamily="18" charset="0"/>
                </a:endParaRPr>
              </a:p>
              <a:p>
                <a:pPr marL="0" marR="0">
                  <a:lnSpc>
                    <a:spcPct val="107000"/>
                  </a:lnSpc>
                  <a:spcAft>
                    <a:spcPts val="800"/>
                  </a:spcAft>
                  <a:buNone/>
                </a:pPr>
                <a:r>
                  <a:rPr lang="en-IN" sz="1800" kern="1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 </a:t>
                </a:r>
                <a:endParaRPr lang="en-IN" sz="1800" kern="100" dirty="0">
                  <a:latin typeface="Calibri" panose="020F0502020204030204" pitchFamily="34" charset="0"/>
                  <a:ea typeface="Calibri" panose="020F0502020204030204" pitchFamily="34" charset="0"/>
                  <a:cs typeface="Mangal" panose="02040503050203030202" pitchFamily="18" charset="0"/>
                </a:endParaRPr>
              </a:p>
              <a:p>
                <a:pPr marL="0" marR="0">
                  <a:lnSpc>
                    <a:spcPct val="107000"/>
                  </a:lnSpc>
                  <a:spcAft>
                    <a:spcPts val="800"/>
                  </a:spcAft>
                  <a:buNone/>
                </a:pPr>
                <a:r>
                  <a:rPr lang="en-IN" sz="1800" kern="1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The influence of the companion structure can be considered by an additional factor </a:t>
                </a:r>
                <a:r>
                  <a:rPr lang="en-IN" sz="1800" kern="1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Kq</a:t>
                </a:r>
                <a:r>
                  <a:rPr lang="en-IN" sz="1800" kern="1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: and for good rotor blade and rotor hub designs: </a:t>
                </a:r>
                <a:r>
                  <a:rPr lang="en-IN" sz="1800" kern="1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Kq</a:t>
                </a:r>
                <a:r>
                  <a:rPr lang="en-IN" sz="1800" kern="1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≤ 1.15. [1]</a:t>
                </a:r>
                <a:endParaRPr lang="en-IN" sz="1800" kern="100" dirty="0">
                  <a:latin typeface="Calibri" panose="020F0502020204030204" pitchFamily="34" charset="0"/>
                  <a:ea typeface="Calibri" panose="020F0502020204030204" pitchFamily="34" charset="0"/>
                  <a:cs typeface="Mangal" panose="02040503050203030202" pitchFamily="18" charset="0"/>
                </a:endParaRPr>
              </a:p>
              <a:p>
                <a:pPr marL="0" marR="0">
                  <a:lnSpc>
                    <a:spcPct val="107000"/>
                  </a:lnSpc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000" b="1" i="1" kern="1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Cambria Math" panose="02040503050406030204" pitchFamily="18" charset="0"/>
                        </a:rPr>
                        <m:t>𝑸</m:t>
                      </m:r>
                      <m:r>
                        <a:rPr lang="en-IN" sz="2000" b="1" i="1" kern="1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𝒎𝒂𝒙</m:t>
                      </m:r>
                      <m:r>
                        <a:rPr lang="en-IN" sz="2000" b="1" i="1" kern="1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 _</m:t>
                      </m:r>
                      <m:r>
                        <a:rPr lang="en-IN" sz="2000" b="1" i="1" kern="1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Cambria Math" panose="02040503050406030204" pitchFamily="18" charset="0"/>
                        </a:rPr>
                        <m:t>𝒇𝒍𝒆𝒙𝒊𝒃𝒍𝒆</m:t>
                      </m:r>
                      <m:r>
                        <a:rPr lang="en-IN" sz="2000" b="1" i="1" kern="1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 = </m:t>
                      </m:r>
                      <m:r>
                        <a:rPr lang="en-IN" sz="2000" b="1" i="1" kern="1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𝑲𝒒</m:t>
                      </m:r>
                      <m:r>
                        <a:rPr lang="en-IN" sz="2000" b="1" i="1" kern="1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∗ </m:t>
                      </m:r>
                      <m:r>
                        <a:rPr lang="en-IN" sz="2000" b="1" i="1" kern="1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Cambria Math" panose="02040503050406030204" pitchFamily="18" charset="0"/>
                        </a:rPr>
                        <m:t>𝑸</m:t>
                      </m:r>
                      <m:r>
                        <a:rPr lang="en-IN" sz="2000" b="1" i="1" kern="1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𝒎𝒂𝒙</m:t>
                      </m:r>
                      <m:r>
                        <a:rPr lang="en-IN" sz="2000" b="1" i="1" kern="1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 </m:t>
                      </m:r>
                      <m:sSubSup>
                        <m:sSubSupPr>
                          <m:ctrlPr>
                            <a:rPr lang="en-IN" sz="2000" b="1" i="1" kern="1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sSubSupPr>
                        <m:e/>
                        <m:sub>
                          <m:r>
                            <a:rPr lang="en-IN" sz="2000" b="1" i="1" kern="1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mbria Math" panose="02040503050406030204" pitchFamily="18" charset="0"/>
                            </a:rPr>
                            <m:t>𝒓𝒊𝒈𝒊𝒅</m:t>
                          </m:r>
                        </m:sub>
                        <m:sup/>
                      </m:sSubSup>
                      <m:r>
                        <a:rPr lang="en-IN" sz="2000" b="1" i="1" kern="1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=</m:t>
                      </m:r>
                      <m:r>
                        <a:rPr lang="en-US" sz="2000" b="1" i="1" kern="10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𝟑𝟎𝟗</m:t>
                      </m:r>
                      <m:r>
                        <a:rPr lang="en-US" sz="2000" b="1" i="1" kern="10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.</m:t>
                      </m:r>
                      <m:r>
                        <a:rPr lang="en-US" sz="2000" b="1" i="1" kern="10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𝟗𝟐</m:t>
                      </m:r>
                      <m:r>
                        <a:rPr lang="en-IN" sz="2000" b="1" i="1" kern="1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 </m:t>
                      </m:r>
                      <m:r>
                        <a:rPr lang="en-IN" sz="2000" b="1" i="1" kern="1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Cambria Math" panose="02040503050406030204" pitchFamily="18" charset="0"/>
                        </a:rPr>
                        <m:t>𝒌𝑵</m:t>
                      </m:r>
                    </m:oMath>
                  </m:oMathPara>
                </a14:m>
                <a:endParaRPr lang="en-IN" sz="2000" b="1" kern="100" dirty="0">
                  <a:solidFill>
                    <a:srgbClr val="FF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Mangal" panose="02040503050203030202" pitchFamily="18" charset="0"/>
                </a:endParaRPr>
              </a:p>
              <a:p>
                <a:pPr marL="0" marR="0">
                  <a:lnSpc>
                    <a:spcPct val="107000"/>
                  </a:lnSpc>
                  <a:spcAft>
                    <a:spcPts val="800"/>
                  </a:spcAft>
                  <a:buNone/>
                </a:pPr>
                <a:r>
                  <a:rPr lang="en-IN" sz="1800" dirty="0">
                    <a:solidFill>
                      <a:srgbClr val="000000"/>
                    </a:solidFill>
                    <a:latin typeface="Calibri" panose="020F0502020204030204" pitchFamily="34" charset="0"/>
                    <a:ea typeface="Calibri" panose="020F0502020204030204" pitchFamily="34" charset="0"/>
                  </a:rPr>
                  <a:t> Due to bearing ring deformation, the rollers tilt leading to an uneven pressure distribution and thus higher contact stresses. This can be considered by an additional factor Kp: For stiff bearing design, Kp ≤ 1.20. </a:t>
                </a:r>
              </a:p>
              <a:p>
                <a:pPr marL="0" marR="0">
                  <a:lnSpc>
                    <a:spcPct val="107000"/>
                  </a:lnSpc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000" i="1" kern="100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m:t> </m:t>
                      </m:r>
                      <m:r>
                        <a:rPr lang="en-IN" sz="20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Cambria Math" panose="02040503050406030204" pitchFamily="18" charset="0"/>
                        </a:rPr>
                        <m:t>𝒑𝒎𝒂𝒙</m:t>
                      </m:r>
                      <m:r>
                        <a:rPr lang="en-IN" sz="20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Cambria Math" panose="02040503050406030204" pitchFamily="18" charset="0"/>
                        </a:rPr>
                        <m:t> = </m:t>
                      </m:r>
                      <m:r>
                        <a:rPr lang="en-IN" sz="20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Cambria Math" panose="02040503050406030204" pitchFamily="18" charset="0"/>
                        </a:rPr>
                        <m:t>𝒑</m:t>
                      </m:r>
                      <m:r>
                        <a:rPr lang="en-IN" sz="20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Cambria Math" panose="02040503050406030204" pitchFamily="18" charset="0"/>
                        </a:rPr>
                        <m:t>𝟎</m:t>
                      </m:r>
                      <m:r>
                        <a:rPr lang="en-IN" sz="20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Cambria Math" panose="02040503050406030204" pitchFamily="18" charset="0"/>
                        </a:rPr>
                        <m:t>𝒎𝒂𝒙</m:t>
                      </m:r>
                      <m:r>
                        <a:rPr lang="en-IN" sz="20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Cambria Math" panose="02040503050406030204" pitchFamily="18" charset="0"/>
                        </a:rPr>
                        <m:t> ∗ </m:t>
                      </m:r>
                      <m:r>
                        <a:rPr lang="en-IN" sz="20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𝑲𝒑</m:t>
                      </m:r>
                      <m:r>
                        <a:rPr lang="en-IN" sz="20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 (</m:t>
                      </m:r>
                      <m:r>
                        <a:rPr lang="en-IN" sz="20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𝟏</m:t>
                      </m:r>
                      <m:r>
                        <a:rPr lang="en-IN" sz="20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.</m:t>
                      </m:r>
                      <m:r>
                        <a:rPr lang="en-IN" sz="20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𝟐𝟎</m:t>
                      </m:r>
                      <m:r>
                        <a:rPr lang="en-IN" sz="20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) = </m:t>
                      </m:r>
                      <m:r>
                        <a:rPr lang="en-IN" sz="20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𝟐𝟗𝟒𝟑</m:t>
                      </m:r>
                      <m:r>
                        <a:rPr lang="en-IN" sz="20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.</m:t>
                      </m:r>
                      <m:r>
                        <a:rPr lang="en-US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𝟗𝟗</m:t>
                      </m:r>
                      <m:r>
                        <a:rPr lang="en-IN" sz="20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 </m:t>
                      </m:r>
                      <m:r>
                        <a:rPr lang="en-IN" sz="20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Cambria Math" panose="02040503050406030204" pitchFamily="18" charset="0"/>
                        </a:rPr>
                        <m:t>𝑵</m:t>
                      </m:r>
                      <m:r>
                        <a:rPr lang="en-IN" sz="20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/</m:t>
                      </m:r>
                      <m:r>
                        <a:rPr lang="en-IN" sz="20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Cambria Math" panose="02040503050406030204" pitchFamily="18" charset="0"/>
                        </a:rPr>
                        <m:t>𝒎𝒎</m:t>
                      </m:r>
                      <m:r>
                        <a:rPr lang="en-IN" sz="20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Cambria Math" panose="02040503050406030204" pitchFamily="18" charset="0"/>
                        </a:rPr>
                        <m:t>𝟐</m:t>
                      </m:r>
                      <m:r>
                        <a:rPr lang="en-IN" sz="20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IN" sz="2000" b="1" dirty="0">
                  <a:solidFill>
                    <a:srgbClr val="FF0000"/>
                  </a:solidFill>
                  <a:ea typeface="Calibri" panose="020F0502020204030204" pitchFamily="34" charset="0"/>
                  <a:cs typeface="Cambria Math" panose="02040503050406030204" pitchFamily="18" charset="0"/>
                </a:endParaRPr>
              </a:p>
              <a:p>
                <a:pPr marL="0" marR="0">
                  <a:lnSpc>
                    <a:spcPct val="107000"/>
                  </a:lnSpc>
                  <a:spcAft>
                    <a:spcPts val="800"/>
                  </a:spcAft>
                  <a:buNone/>
                </a:pPr>
                <a:endParaRPr lang="en-IN" sz="1800" b="1" kern="100" dirty="0">
                  <a:solidFill>
                    <a:srgbClr val="FF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Mangal" panose="02040503050203030202" pitchFamily="18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1" i="0" u="none" strike="noStrike" kern="1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Mangal" panose="02040503050203030202" pitchFamily="18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400" b="0" i="0" u="none" strike="noStrike" kern="1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Mangal" panose="02040503050203030202" pitchFamily="18" charset="0"/>
                </a:endParaRPr>
              </a:p>
              <a:p>
                <a:pPr marL="0" indent="0">
                  <a:buNone/>
                </a:pPr>
                <a:endParaRPr lang="en-IN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13DB8106-F4C0-B30F-4E4C-C94AA1BAB7A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292772"/>
                <a:ext cx="8953870" cy="4884191"/>
              </a:xfrm>
              <a:blipFill>
                <a:blip r:embed="rId2"/>
                <a:stretch>
                  <a:fillRect l="-477" t="-1124" r="-4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125754-5C80-D153-4ADE-D11FEC3CDB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CB449-9A05-47ED-ABE6-D776F3C0C66D}" type="datetime1">
              <a:rPr lang="en-GB" smtClean="0"/>
              <a:pPr/>
              <a:t>10/11/2025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C9CDFE-76AC-D841-E463-893AA30A11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Rotor Hub and Pitch System / Optimus Syria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DF621F-7142-32B9-AEF4-D5BDEA905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5</a:t>
            </a:fld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CCC4BCF-4906-6550-7513-0A816BCF323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181913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E1F89F1-2AA9-0C87-C521-7E4438E6A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CAD model of Pitch Bearing</a:t>
            </a:r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8276DC-F66C-36E5-8D4D-901BB71599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CB449-9A05-47ED-ABE6-D776F3C0C66D}" type="datetime1">
              <a:rPr lang="en-GB" smtClean="0"/>
              <a:pPr/>
              <a:t>10/11/2025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7BD359-B8F3-EE94-D3C0-DE667B82B8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Rotor Hub and Pitch System / Optimus Syria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BF5A16-5AEF-9947-8A9D-B6B934572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6</a:t>
            </a:fld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FB6E994-D189-FDFE-ED24-E4E6A7B4675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Muthu</a:t>
            </a:r>
            <a:endParaRPr lang="en-I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91A56CF-0DEA-9205-573E-74AB60E0AE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539" y="1363258"/>
            <a:ext cx="4452261" cy="415831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F61D13E-A601-724A-CB1D-CBC265D4F3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0911" y="1363258"/>
            <a:ext cx="5070241" cy="3320860"/>
          </a:xfrm>
          <a:prstGeom prst="rect">
            <a:avLst/>
          </a:prstGeom>
        </p:spPr>
      </p:pic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5CECF835-C0FE-9D13-6832-A5CE7BD1FF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8071220"/>
              </p:ext>
            </p:extLst>
          </p:nvPr>
        </p:nvGraphicFramePr>
        <p:xfrm>
          <a:off x="6985262" y="4534622"/>
          <a:ext cx="4905890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08314">
                  <a:extLst>
                    <a:ext uri="{9D8B030D-6E8A-4147-A177-3AD203B41FA5}">
                      <a16:colId xmlns:a16="http://schemas.microsoft.com/office/drawing/2014/main" val="3043710422"/>
                    </a:ext>
                  </a:extLst>
                </a:gridCol>
                <a:gridCol w="2897576">
                  <a:extLst>
                    <a:ext uri="{9D8B030D-6E8A-4147-A177-3AD203B41FA5}">
                      <a16:colId xmlns:a16="http://schemas.microsoft.com/office/drawing/2014/main" val="2032167372"/>
                    </a:ext>
                  </a:extLst>
                </a:gridCol>
              </a:tblGrid>
              <a:tr h="474373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Bearing Raceway Diameter </a:t>
                      </a:r>
                      <a:endParaRPr lang="en-IN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3199 mm</a:t>
                      </a:r>
                    </a:p>
                    <a:p>
                      <a:endParaRPr lang="en-IN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5057206"/>
                  </a:ext>
                </a:extLst>
              </a:tr>
              <a:tr h="474373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</a:rPr>
                        <a:t>Outer BCD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</a:rPr>
                        <a:t>3400 mm</a:t>
                      </a:r>
                    </a:p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100208"/>
                  </a:ext>
                </a:extLst>
              </a:tr>
              <a:tr h="474373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</a:rPr>
                        <a:t>Inner BCD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</a:rPr>
                        <a:t>2994 mm</a:t>
                      </a:r>
                    </a:p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83332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66885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94D70A4-B791-F02D-D212-E5C74CFE1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6846277" cy="857006"/>
          </a:xfrm>
        </p:spPr>
        <p:txBody>
          <a:bodyPr/>
          <a:lstStyle/>
          <a:p>
            <a:r>
              <a:rPr lang="en-US" dirty="0"/>
              <a:t>CAD model of Pitch Bearing</a:t>
            </a:r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270D3F-06CD-FD6F-AFF4-74483DDD97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CB449-9A05-47ED-ABE6-D776F3C0C66D}" type="datetime1">
              <a:rPr lang="en-GB" smtClean="0"/>
              <a:pPr/>
              <a:t>10/11/2025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57BA8C-56B2-A234-7754-02E707B655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Rotor Hub and Pitch System / Optimus Syria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DE4D28-9060-F3BC-2470-F75078B56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7</a:t>
            </a:fld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9BAB1E0-8AAE-E1FB-7E8E-05AB72961A9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Muthu</a:t>
            </a:r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634423F-1064-E608-A645-C345BA654D5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6233" t="9538" r="28665" b="22203"/>
          <a:stretch>
            <a:fillRect/>
          </a:stretch>
        </p:blipFill>
        <p:spPr>
          <a:xfrm>
            <a:off x="7684476" y="108247"/>
            <a:ext cx="4005775" cy="22277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3166D6B-F061-5CA9-57E8-4C21F2E2826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877" t="8144" r="5845" b="8197"/>
          <a:stretch>
            <a:fillRect/>
          </a:stretch>
        </p:blipFill>
        <p:spPr>
          <a:xfrm>
            <a:off x="7684477" y="4860822"/>
            <a:ext cx="4020711" cy="163205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A5772EE-F72F-6125-DBEF-1B4A277716F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5990" t="10860" r="13462" b="6257"/>
          <a:stretch>
            <a:fillRect/>
          </a:stretch>
        </p:blipFill>
        <p:spPr>
          <a:xfrm>
            <a:off x="7684477" y="2543341"/>
            <a:ext cx="4008670" cy="192551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7858ABD-FF84-8C21-7D87-D2CD570A08F4}"/>
              </a:ext>
            </a:extLst>
          </p:cNvPr>
          <p:cNvSpPr txBox="1"/>
          <p:nvPr/>
        </p:nvSpPr>
        <p:spPr>
          <a:xfrm>
            <a:off x="5838092" y="1710502"/>
            <a:ext cx="9847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latin typeface="Calibri" panose="020F0502020204030204" pitchFamily="34" charset="0"/>
              </a:rPr>
              <a:t>GEAR RING. </a:t>
            </a:r>
            <a:r>
              <a:rPr lang="en-IN" sz="1200" b="1" dirty="0"/>
              <a:t>      </a:t>
            </a:r>
          </a:p>
          <a:p>
            <a:pPr algn="l"/>
            <a:endParaRPr lang="en-IN" sz="1200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8835F77-EFFD-A50A-EEA4-AB3CC026A8C6}"/>
              </a:ext>
            </a:extLst>
          </p:cNvPr>
          <p:cNvSpPr txBox="1"/>
          <p:nvPr/>
        </p:nvSpPr>
        <p:spPr>
          <a:xfrm>
            <a:off x="5838092" y="3152001"/>
            <a:ext cx="10638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Outer RING. </a:t>
            </a:r>
            <a:r>
              <a:rPr kumimoji="0" lang="en-IN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/>
                <a:ea typeface="+mn-ea"/>
                <a:cs typeface="+mn-cs"/>
              </a:rPr>
              <a:t>     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E6DD28E-7A15-7E39-7AC7-ABD99F16FDEE}"/>
              </a:ext>
            </a:extLst>
          </p:cNvPr>
          <p:cNvSpPr txBox="1"/>
          <p:nvPr/>
        </p:nvSpPr>
        <p:spPr>
          <a:xfrm>
            <a:off x="5855675" y="4789111"/>
            <a:ext cx="104628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latin typeface="Calibri" panose="020F0502020204030204" pitchFamily="34" charset="0"/>
              </a:rPr>
              <a:t>Inner RING. </a:t>
            </a:r>
            <a:r>
              <a:rPr lang="en-IN" sz="1200" b="1" dirty="0"/>
              <a:t>      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294C4AB-A233-B342-CFA0-5BAC9F28DB8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7416" t="1369" r="32921" b="16411"/>
          <a:stretch>
            <a:fillRect/>
          </a:stretch>
        </p:blipFill>
        <p:spPr>
          <a:xfrm>
            <a:off x="931984" y="3152001"/>
            <a:ext cx="2514600" cy="290546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796698B-05FD-2769-85AD-5EE86D643894}"/>
              </a:ext>
            </a:extLst>
          </p:cNvPr>
          <p:cNvSpPr txBox="1"/>
          <p:nvPr/>
        </p:nvSpPr>
        <p:spPr>
          <a:xfrm>
            <a:off x="1393885" y="6121787"/>
            <a:ext cx="19606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dirty="0"/>
              <a:t>ROLLER 60 mm DIAMETER</a:t>
            </a:r>
            <a:endParaRPr lang="en-IN" sz="1200" dirty="0"/>
          </a:p>
        </p:txBody>
      </p:sp>
    </p:spTree>
    <p:extLst>
      <p:ext uri="{BB962C8B-B14F-4D97-AF65-F5344CB8AC3E}">
        <p14:creationId xmlns:p14="http://schemas.microsoft.com/office/powerpoint/2010/main" val="27671683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9D9D14F-07D9-89B9-2E5F-A0AEC8E5F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3200">
                <a:latin typeface="Arial" panose="020B0604020202020204" pitchFamily="34" charset="0"/>
                <a:cs typeface="Arial" panose="020B0604020202020204" pitchFamily="34" charset="0"/>
              </a:rPr>
              <a:t>Back up supply system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795959-7418-0013-62AA-C155AD9492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CB449-9A05-47ED-ABE6-D776F3C0C66D}" type="datetime1">
              <a:rPr lang="en-GB" smtClean="0"/>
              <a:pPr/>
              <a:t>10/11/2025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55B695-8285-DC89-BDA5-6746CB5AA0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Rotor Hub and Pitch System / Optimus Syria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E882BB-30F1-BDB1-0BAA-5D9DFB05EE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8</a:t>
            </a:fld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6885929-E73F-ED6A-FDE9-4876760E394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IN"/>
              <a:t>Muthu Thirunavukarasu</a:t>
            </a:r>
          </a:p>
        </p:txBody>
      </p:sp>
      <p:graphicFrame>
        <p:nvGraphicFramePr>
          <p:cNvPr id="11" name="Content Placeholder 10">
            <a:extLst>
              <a:ext uri="{FF2B5EF4-FFF2-40B4-BE49-F238E27FC236}">
                <a16:creationId xmlns:a16="http://schemas.microsoft.com/office/drawing/2014/main" id="{6388FF3A-BFAA-16DE-0146-821E4FDB23C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04861971"/>
              </p:ext>
            </p:extLst>
          </p:nvPr>
        </p:nvGraphicFramePr>
        <p:xfrm>
          <a:off x="939800" y="1530176"/>
          <a:ext cx="10515596" cy="25958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28899">
                  <a:extLst>
                    <a:ext uri="{9D8B030D-6E8A-4147-A177-3AD203B41FA5}">
                      <a16:colId xmlns:a16="http://schemas.microsoft.com/office/drawing/2014/main" val="1342592977"/>
                    </a:ext>
                  </a:extLst>
                </a:gridCol>
                <a:gridCol w="2628899">
                  <a:extLst>
                    <a:ext uri="{9D8B030D-6E8A-4147-A177-3AD203B41FA5}">
                      <a16:colId xmlns:a16="http://schemas.microsoft.com/office/drawing/2014/main" val="1972907766"/>
                    </a:ext>
                  </a:extLst>
                </a:gridCol>
                <a:gridCol w="2628899">
                  <a:extLst>
                    <a:ext uri="{9D8B030D-6E8A-4147-A177-3AD203B41FA5}">
                      <a16:colId xmlns:a16="http://schemas.microsoft.com/office/drawing/2014/main" val="46414343"/>
                    </a:ext>
                  </a:extLst>
                </a:gridCol>
                <a:gridCol w="2628899">
                  <a:extLst>
                    <a:ext uri="{9D8B030D-6E8A-4147-A177-3AD203B41FA5}">
                      <a16:colId xmlns:a16="http://schemas.microsoft.com/office/drawing/2014/main" val="171243756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Parameter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Lead Acid Batteries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Super capacitors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Lithium batteries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96046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Nominal cell voltage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2.0 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2.5 V – 2.7 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3.2–3.7 V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67934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Energy density (Wh kg⁻¹)</a:t>
                      </a:r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30–50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5–10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120–250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04324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Power density (W kg⁻¹)</a:t>
                      </a:r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180–400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5,000–10,000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250–2,000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48334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Cycle Life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300–500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&gt;1,000,000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2,000–7,000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30923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Operating temparature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−10 °C - +45 °C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−40 °C - +65 °C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−20 °C - +55 °C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29721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Maintenance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High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Minimal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Low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5301304"/>
                  </a:ext>
                </a:extLst>
              </a:tr>
            </a:tbl>
          </a:graphicData>
        </a:graphic>
      </p:graphicFrame>
      <p:pic>
        <p:nvPicPr>
          <p:cNvPr id="1026" name="Picture 2">
            <a:extLst>
              <a:ext uri="{FF2B5EF4-FFF2-40B4-BE49-F238E27FC236}">
                <a16:creationId xmlns:a16="http://schemas.microsoft.com/office/drawing/2014/main" id="{A89C0380-80DC-60C5-7917-B9F4AC6F07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3817" y="4489724"/>
            <a:ext cx="2573865" cy="1945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What are Supercapacitors? - everything PE">
            <a:extLst>
              <a:ext uri="{FF2B5EF4-FFF2-40B4-BE49-F238E27FC236}">
                <a16:creationId xmlns:a16="http://schemas.microsoft.com/office/drawing/2014/main" id="{EC20EBF7-A907-5644-4B32-0F62ED4F47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2392" y="4447443"/>
            <a:ext cx="2972330" cy="2029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>
            <a:extLst>
              <a:ext uri="{FF2B5EF4-FFF2-40B4-BE49-F238E27FC236}">
                <a16:creationId xmlns:a16="http://schemas.microsoft.com/office/drawing/2014/main" id="{1A9700BD-D9F5-D4EF-7F8F-9A751A8C5D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9432" y="4447442"/>
            <a:ext cx="2286000" cy="2029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01246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045A45B-E3A2-25ED-C208-C710CDC5AC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8133" y="1436157"/>
            <a:ext cx="10515600" cy="4719109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endParaRPr lang="en-US" sz="18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IN"/>
          </a:p>
          <a:p>
            <a:endParaRPr lang="en-IN"/>
          </a:p>
          <a:p>
            <a:endParaRPr lang="en-IN"/>
          </a:p>
          <a:p>
            <a:endParaRPr lang="en-IN"/>
          </a:p>
          <a:p>
            <a:pPr marL="0" indent="0">
              <a:buNone/>
            </a:pPr>
            <a:r>
              <a:rPr lang="en-IN"/>
              <a:t> </a:t>
            </a:r>
          </a:p>
          <a:p>
            <a:pPr marL="0" indent="0">
              <a:buNone/>
            </a:pPr>
            <a:r>
              <a:rPr lang="en-IN"/>
              <a:t>                                                                                                                                               [4]</a:t>
            </a:r>
          </a:p>
          <a:p>
            <a:pPr marL="0" indent="0">
              <a:buNone/>
            </a:pPr>
            <a:endParaRPr lang="en-IN"/>
          </a:p>
          <a:p>
            <a:pPr marL="0" indent="0">
              <a:buNone/>
            </a:pPr>
            <a:r>
              <a:rPr lang="en-IN" sz="2000">
                <a:latin typeface="Arial" panose="020B0604020202020204" pitchFamily="34" charset="0"/>
                <a:cs typeface="Arial" panose="020B0604020202020204" pitchFamily="34" charset="0"/>
              </a:rPr>
              <a:t>From the 3 phase Ac electrical formula </a:t>
            </a:r>
          </a:p>
          <a:p>
            <a:endParaRPr lang="en-IN"/>
          </a:p>
          <a:p>
            <a:endParaRPr lang="en-IN"/>
          </a:p>
          <a:p>
            <a:endParaRPr lang="en-IN"/>
          </a:p>
          <a:p>
            <a:endParaRPr lang="en-IN"/>
          </a:p>
          <a:p>
            <a:endParaRPr lang="en-IN"/>
          </a:p>
          <a:p>
            <a:endParaRPr lang="en-I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970B359-F64E-D9F2-9447-80B70820F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3200">
                <a:latin typeface="Arial" panose="020B0604020202020204" pitchFamily="34" charset="0"/>
                <a:cs typeface="Arial" panose="020B0604020202020204" pitchFamily="34" charset="0"/>
              </a:rPr>
              <a:t>Energy required for the motor side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A568F8-3E2C-5B80-B0AB-4B73B4CC91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CB449-9A05-47ED-ABE6-D776F3C0C66D}" type="datetime1">
              <a:rPr lang="en-GB" smtClean="0"/>
              <a:pPr/>
              <a:t>10/11/2025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516DF6-5B2E-C6B3-8842-FB8763E357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Rotor Hub and Pitch System / Optimus Syria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0AF6EC-B53C-9BEA-435B-07894EC4D2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F6232-4F06-48BA-8F69-BF531F607829}" type="slidenum">
              <a:rPr lang="en-GB" smtClean="0"/>
              <a:pPr/>
              <a:t>9</a:t>
            </a:fld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CF6B4E1-0146-50F2-1CC5-7B04ACF8326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IN"/>
              <a:t>Muthu Thirunavukarasu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A646AB2-8D5F-3B47-F213-F5E2DD174A3C}"/>
              </a:ext>
            </a:extLst>
          </p:cNvPr>
          <p:cNvSpPr/>
          <p:nvPr/>
        </p:nvSpPr>
        <p:spPr>
          <a:xfrm>
            <a:off x="2992966" y="1436157"/>
            <a:ext cx="5935133" cy="2850666"/>
          </a:xfrm>
          <a:prstGeom prst="roundRec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sz="1400" b="1">
                <a:latin typeface="Arial" panose="020B0604020202020204" pitchFamily="34" charset="0"/>
                <a:cs typeface="Arial" panose="020B0604020202020204" pitchFamily="34" charset="0"/>
              </a:rPr>
              <a:t>Assumptions &amp; Estimations</a:t>
            </a:r>
          </a:p>
          <a:p>
            <a:endParaRPr lang="en-IN" sz="1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400">
                <a:latin typeface="Arial" panose="020B0604020202020204" pitchFamily="34" charset="0"/>
                <a:cs typeface="Arial" panose="020B0604020202020204" pitchFamily="34" charset="0"/>
              </a:rPr>
              <a:t>The calculations focus on Single Axis Calculations: calculations for one axis and could be scaled appropriately if needed.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400">
                <a:latin typeface="Arial" panose="020B0604020202020204" pitchFamily="34" charset="0"/>
                <a:cs typeface="Arial" panose="020B0604020202020204" pitchFamily="34" charset="0"/>
              </a:rPr>
              <a:t>Emergency Stop: the emergency stop system should allow for a single full cycle of pitching from 0° to 90° to ensure safety and functionality.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400">
                <a:latin typeface="Arial" panose="020B0604020202020204" pitchFamily="34" charset="0"/>
                <a:cs typeface="Arial" panose="020B0604020202020204" pitchFamily="34" charset="0"/>
              </a:rPr>
              <a:t>Cycle 1: Emergency stop, pitching the blade from 0° to 90°.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400">
                <a:latin typeface="Arial" panose="020B0604020202020204" pitchFamily="34" charset="0"/>
                <a:cs typeface="Arial" panose="020B0604020202020204" pitchFamily="34" charset="0"/>
              </a:rPr>
              <a:t>Cycle 2: Repositioning the blade back to 0° for safety or maintenance. 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A41B9F7-226C-C8C9-38E6-D0070BD598D2}"/>
              </a:ext>
            </a:extLst>
          </p:cNvPr>
          <p:cNvSpPr/>
          <p:nvPr/>
        </p:nvSpPr>
        <p:spPr>
          <a:xfrm>
            <a:off x="4076700" y="5477933"/>
            <a:ext cx="4258734" cy="677333"/>
          </a:xfrm>
          <a:prstGeom prst="roundRec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/>
              <a:t>        √3 ⋅U N⋅I max ⋅t ⋅PF 	</a:t>
            </a:r>
          </a:p>
        </p:txBody>
      </p:sp>
    </p:spTree>
    <p:extLst>
      <p:ext uri="{BB962C8B-B14F-4D97-AF65-F5344CB8AC3E}">
        <p14:creationId xmlns:p14="http://schemas.microsoft.com/office/powerpoint/2010/main" val="11733775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1200" dirty="0" smtClean="0">
            <a:solidFill>
              <a:schemeClr val="bg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3" id="{489382AE-0E20-4DDB-AC58-6881343BCB06}" vid="{12EB4CDA-A9DA-4F07-A373-8B888615A8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Benutzerdefiniertes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äsentation3" id="{489382AE-0E20-4DDB-AC58-6881343BCB06}" vid="{BC3BCC29-301C-4D70-A384-97DBC337907C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5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2" Type="http://schemas.microsoft.com/office/2011/relationships/webextension" Target="webextension2.xml"/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438" row="0">
    <wetp:webextensionref xmlns:r="http://schemas.openxmlformats.org/officeDocument/2006/relationships" r:id="rId1"/>
  </wetp:taskpane>
  <wetp:taskpane dockstate="right" visibility="0" width="438" row="0">
    <wetp:webextensionref xmlns:r="http://schemas.openxmlformats.org/officeDocument/2006/relationships" r:id="rId2"/>
  </wetp:taskpane>
</wetp:taskpanes>
</file>

<file path=ppt/webextensions/webextension1.xml><?xml version="1.0" encoding="utf-8"?>
<we:webextension xmlns:we="http://schemas.microsoft.com/office/webextensions/webextension/2010/11" id="{BCD039B6-C6AB-492A-94BF-C46AF895D2E7}">
  <we:reference id="WA200007130" version="1.0.0.1" store="en-US" storeType="omex"/>
  <we:alternateReferences>
    <we:reference id="WA200007130" version="1.0.0.1" store="en-US" storeType="omex"/>
  </we:alternateReferences>
  <we:properties/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73D784B2-E216-4A14-BE4B-F0CA301E2B20}">
  <we:reference id="WA200005566" version="3.0.0.3" store="en-US" storeType="omex"/>
  <we:alternateReferences>
    <we:reference id="WA200005566" version="3.0.0.3" store="en-US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Presentation template_final</Template>
  <TotalTime>876</TotalTime>
  <Words>1380</Words>
  <Application>Microsoft Office PowerPoint</Application>
  <PresentationFormat>Widescreen</PresentationFormat>
  <Paragraphs>241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15</vt:i4>
      </vt:variant>
    </vt:vector>
  </HeadingPairs>
  <TitlesOfParts>
    <vt:vector size="27" baseType="lpstr">
      <vt:lpstr>Aptos</vt:lpstr>
      <vt:lpstr>Aptos (Textkörper)</vt:lpstr>
      <vt:lpstr>Aptos Display</vt:lpstr>
      <vt:lpstr>Arial</vt:lpstr>
      <vt:lpstr>Calibri</vt:lpstr>
      <vt:lpstr>Calibri Light</vt:lpstr>
      <vt:lpstr>Cambria Math</vt:lpstr>
      <vt:lpstr>Times New Roman</vt:lpstr>
      <vt:lpstr>Wingdings</vt:lpstr>
      <vt:lpstr>Office</vt:lpstr>
      <vt:lpstr>Custom Design</vt:lpstr>
      <vt:lpstr>Benutzerdefiniertes Design</vt:lpstr>
      <vt:lpstr>Rotor Hub And Pitch System</vt:lpstr>
      <vt:lpstr>List of contents </vt:lpstr>
      <vt:lpstr>Dimensioning of the Three row roller bearing</vt:lpstr>
      <vt:lpstr>PowerPoint Presentation</vt:lpstr>
      <vt:lpstr>PowerPoint Presentation</vt:lpstr>
      <vt:lpstr>CAD model of Pitch Bearing</vt:lpstr>
      <vt:lpstr>CAD model of Pitch Bearing</vt:lpstr>
      <vt:lpstr>Back up supply system</vt:lpstr>
      <vt:lpstr>Energy required for the motor side</vt:lpstr>
      <vt:lpstr>PowerPoint Presentation</vt:lpstr>
      <vt:lpstr>PowerPoint Presentation</vt:lpstr>
      <vt:lpstr>Reasons to choose Lithium ion batteries</vt:lpstr>
      <vt:lpstr>Compariosn of Lithium titanate (Li₄Ti₅O₁₂) &amp; Lithium iron phosphate (LiFePO₄)</vt:lpstr>
      <vt:lpstr>Reasons for choosing Lithium titanate (Li₄Ti₅O₁₂)</vt:lpstr>
      <vt:lpstr>Bibliography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Rotor Hub And Pitch System</dc:title>
  <dc:creator>harsh panchal</dc:creator>
  <cp:lastModifiedBy>S m Sikandar</cp:lastModifiedBy>
  <cp:revision>83</cp:revision>
  <dcterms:created xsi:type="dcterms:W3CDTF">2025-10-02T13:56:12Z</dcterms:created>
  <dcterms:modified xsi:type="dcterms:W3CDTF">2025-11-10T10:23:01Z</dcterms:modified>
</cp:coreProperties>
</file>